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C292A8-8FE2-4914-95D0-B7192BA44919}" type="datetimeFigureOut">
              <a:rPr lang="fr-FR" smtClean="0"/>
              <a:t>19/11/2012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6B31C4-3352-4604-8FB3-D2A9758C0419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openxmlformats.org/officeDocument/2006/relationships/hyperlink" Target="22-11-12/&#1575;&#1602;&#1578;&#1585;&#1575;&#1581;%20&#1576;&#1591;&#1575;&#1602;&#1577;%20&#1578;&#1602;&#1606;&#1610;&#1577;%20&#1604;&#1578;&#1587;&#1610;&#1610;&#1585;%20&#1581;&#1589;&#1577;%20&#1578;&#1593;&#1604;&#1610;&#1605;&#1610;&#1577;.docx" TargetMode="External"/><Relationship Id="rId7" Type="http://schemas.openxmlformats.org/officeDocument/2006/relationships/image" Target="../media/image4.wmf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png"/><Relationship Id="rId5" Type="http://schemas.openxmlformats.org/officeDocument/2006/relationships/image" Target="../media/image3.wmf"/><Relationship Id="rId10" Type="http://schemas.openxmlformats.org/officeDocument/2006/relationships/image" Target="../media/image7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u="sng" dirty="0">
                <a:solidFill>
                  <a:srgbClr val="FF6600"/>
                </a:solidFill>
              </a:rPr>
              <a:t>مقاربة بناء مفهوم وفق طريقة المقاربة بالكفاءات في مرحلة التعليم الثانوي.</a:t>
            </a:r>
            <a:endParaRPr lang="fr-FR" dirty="0">
              <a:solidFill>
                <a:srgbClr val="FF66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rtl="1"/>
            <a:r>
              <a:rPr lang="ar-SA" sz="2800" b="1" u="sng" dirty="0" smtClean="0">
                <a:solidFill>
                  <a:srgbClr val="FF6600"/>
                </a:solidFill>
              </a:rPr>
              <a:t>لماذا </a:t>
            </a:r>
            <a:r>
              <a:rPr lang="ar-SA" sz="2800" b="1" u="sng" dirty="0">
                <a:solidFill>
                  <a:srgbClr val="FF6600"/>
                </a:solidFill>
              </a:rPr>
              <a:t>المقاربة بالكفاءات </a:t>
            </a:r>
            <a:r>
              <a:rPr lang="ar-SA" sz="2800" b="1" u="sng" dirty="0" smtClean="0">
                <a:solidFill>
                  <a:srgbClr val="FF6600"/>
                </a:solidFill>
              </a:rPr>
              <a:t>؟</a:t>
            </a:r>
            <a:endParaRPr lang="ar-DZ" sz="2800" b="1" u="sng" dirty="0" smtClean="0">
              <a:solidFill>
                <a:srgbClr val="FF6600"/>
              </a:solidFill>
            </a:endParaRPr>
          </a:p>
          <a:p>
            <a:pPr marL="457200" indent="-457200" rtl="1">
              <a:buFont typeface="Wingdings" pitchFamily="2" charset="2"/>
              <a:buChar char="v"/>
            </a:pPr>
            <a:r>
              <a:rPr lang="ar-SA" sz="2800" dirty="0"/>
              <a:t>يستند </a:t>
            </a:r>
            <a:r>
              <a:rPr lang="ar-SA" sz="2800" b="1" dirty="0">
                <a:solidFill>
                  <a:srgbClr val="FF6600"/>
                </a:solidFill>
              </a:rPr>
              <a:t>النموذج التلقيني</a:t>
            </a:r>
            <a:r>
              <a:rPr lang="ar-SA" sz="2800" dirty="0">
                <a:solidFill>
                  <a:srgbClr val="FF6600"/>
                </a:solidFill>
              </a:rPr>
              <a:t> </a:t>
            </a:r>
            <a:r>
              <a:rPr lang="ar-SA" sz="2800" dirty="0"/>
              <a:t>في التدريس إلى اعتبار رأس التلميذ فارغا يمكن مِلْؤُه بما نشاء من المعارف حينما ننقلها إليه . فدور المعلم هنا هو </a:t>
            </a:r>
            <a:r>
              <a:rPr lang="ar-SA" sz="2800" b="1" u="sng" dirty="0"/>
              <a:t>عرض</a:t>
            </a:r>
            <a:r>
              <a:rPr lang="ar-SA" sz="2800" dirty="0"/>
              <a:t> المعارف بوضوح </a:t>
            </a:r>
            <a:endParaRPr lang="fr-FR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2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764704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فمثلا :</a:t>
            </a:r>
          </a:p>
          <a:p>
            <a:pPr algn="r" rtl="1"/>
            <a:r>
              <a:rPr lang="ar-DZ" dirty="0" smtClean="0"/>
              <a:t>1)	</a:t>
            </a:r>
            <a:r>
              <a:rPr lang="ar-DZ" sz="2400" dirty="0" smtClean="0"/>
              <a:t>في استعمال المميز لحل المعادلة :   ( السنة الأولى ثانوي - ج. م. ع. ت -  )</a:t>
            </a:r>
          </a:p>
          <a:p>
            <a:pPr algn="r" rtl="1"/>
            <a:r>
              <a:rPr lang="ar-DZ" sz="2400" dirty="0" smtClean="0"/>
              <a:t>	نحُلُّ ؛ في المجموعة   ؛ كلَّ معادلة من المعادلات الآتية حيث   هو المجهول و ذلك باستعمال المميز :</a:t>
            </a:r>
          </a:p>
          <a:p>
            <a:pPr algn="r" rtl="1"/>
            <a:r>
              <a:rPr lang="ar-DZ" sz="2400" dirty="0" smtClean="0"/>
              <a:t>أ‌)          	  .      ب)                       . جـ)                       .</a:t>
            </a:r>
          </a:p>
          <a:p>
            <a:pPr algn="r" rtl="1"/>
            <a:r>
              <a:rPr lang="ar-SA" sz="2400" b="1" dirty="0"/>
              <a:t> - </a:t>
            </a:r>
            <a:r>
              <a:rPr lang="ar-SA" sz="2400" dirty="0"/>
              <a:t>لا تعطى أمثلة لمعادلات يؤول حلها إلى حل </a:t>
            </a:r>
            <a:r>
              <a:rPr lang="ar-SA" sz="2400" dirty="0" smtClean="0"/>
              <a:t>المعادلة</a:t>
            </a:r>
            <a:r>
              <a:rPr lang="ar-DZ" sz="2400" dirty="0" smtClean="0"/>
              <a:t>                    </a:t>
            </a:r>
            <a:r>
              <a:rPr lang="ar-SA" sz="2400" dirty="0" smtClean="0"/>
              <a:t>  </a:t>
            </a:r>
            <a:r>
              <a:rPr lang="fr-FR" sz="2400" dirty="0" smtClean="0"/>
              <a:t>   </a:t>
            </a:r>
            <a:r>
              <a:rPr lang="ar-SA" sz="2400" dirty="0" smtClean="0"/>
              <a:t>و </a:t>
            </a:r>
            <a:r>
              <a:rPr lang="ar-SA" sz="2400" dirty="0"/>
              <a:t>ذلك بعد إجراء </a:t>
            </a:r>
            <a:r>
              <a:rPr lang="ar-SA" sz="2400" dirty="0" smtClean="0"/>
              <a:t>عمليات  </a:t>
            </a:r>
            <a:r>
              <a:rPr lang="ar-SA" sz="2400" dirty="0"/>
              <a:t>( توحيد مقامات ، نشر ، تبسيط و ترتيب ) .</a:t>
            </a:r>
            <a:endParaRPr lang="fr-FR" sz="2400" dirty="0"/>
          </a:p>
          <a:p>
            <a:pPr algn="just" rtl="1"/>
            <a:r>
              <a:rPr lang="ar-SA" sz="2400" dirty="0"/>
              <a:t>           ( هنا عدم احترام الصيغة و عدم احترام العقد التعليمي ) ، فهذا الطرح يكون ؛ مثلا ؛ في المرحلة </a:t>
            </a:r>
            <a:r>
              <a:rPr lang="ar-DZ" sz="2400" dirty="0" smtClean="0"/>
              <a:t> </a:t>
            </a:r>
            <a:r>
              <a:rPr lang="ar-SA" sz="2400" dirty="0" smtClean="0"/>
              <a:t>ج</a:t>
            </a:r>
            <a:r>
              <a:rPr lang="ar-DZ" sz="2400" dirty="0" smtClean="0"/>
              <a:t>ـ</a:t>
            </a:r>
            <a:r>
              <a:rPr lang="ar-SA" sz="2400" dirty="0" smtClean="0"/>
              <a:t>) </a:t>
            </a:r>
            <a:r>
              <a:rPr lang="ar-SA" sz="2400" dirty="0" smtClean="0">
                <a:hlinkClick r:id="rId3" action="ppaction://hlinkfile"/>
              </a:rPr>
              <a:t> </a:t>
            </a:r>
            <a:r>
              <a:rPr lang="ar-SA" sz="2400" dirty="0">
                <a:hlinkClick r:id="rId3" action="ppaction://hlinkfile"/>
              </a:rPr>
              <a:t>للتقويم </a:t>
            </a:r>
            <a:r>
              <a:rPr lang="ar-SA" sz="2400" dirty="0"/>
              <a:t>.</a:t>
            </a:r>
            <a:endParaRPr lang="fr-FR" sz="2400" dirty="0"/>
          </a:p>
          <a:p>
            <a:pPr algn="r" rtl="1"/>
            <a:r>
              <a:rPr lang="ar-SA" sz="2400" b="1" dirty="0"/>
              <a:t>                                      </a:t>
            </a:r>
            <a:endParaRPr lang="fr-FR" sz="2400" dirty="0"/>
          </a:p>
          <a:p>
            <a:pPr lvl="0" algn="r" rtl="1"/>
            <a:r>
              <a:rPr lang="ar-SA" sz="2400" u="sng" dirty="0"/>
              <a:t>في حل معادلات مثلثية أساسية</a:t>
            </a:r>
            <a:r>
              <a:rPr lang="ar-SA" sz="2400" dirty="0"/>
              <a:t> ( السنة الثانية ثانوي - رياضي ، تقني رياضي و علوم تجريبية </a:t>
            </a:r>
            <a:r>
              <a:rPr lang="ar-SA" sz="2400" dirty="0" smtClean="0"/>
              <a:t>)</a:t>
            </a:r>
            <a:endParaRPr lang="fr-FR" sz="2400" dirty="0"/>
          </a:p>
          <a:p>
            <a:pPr marL="342900" lvl="0" indent="-342900" algn="r" rtl="1"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ar-SA" sz="2400" dirty="0"/>
              <a:t>عدد حقيقي </a:t>
            </a:r>
            <a:r>
              <a:rPr lang="ar-SA" sz="2400" dirty="0" smtClean="0"/>
              <a:t>.</a:t>
            </a:r>
            <a:endParaRPr lang="ar-DZ" sz="2400" dirty="0" smtClean="0"/>
          </a:p>
          <a:p>
            <a:pPr lvl="0" algn="r" rtl="1"/>
            <a:r>
              <a:rPr lang="ar-DZ" sz="2400" dirty="0"/>
              <a:t> </a:t>
            </a:r>
            <a:r>
              <a:rPr lang="ar-DZ" sz="2400" dirty="0" smtClean="0"/>
              <a:t>                  معناه </a:t>
            </a:r>
            <a:r>
              <a:rPr lang="ar-DZ" sz="2400" dirty="0" smtClean="0"/>
              <a:t>                   </a:t>
            </a:r>
            <a:r>
              <a:rPr lang="ar-DZ" sz="2400" dirty="0" smtClean="0"/>
              <a:t>أو                   </a:t>
            </a:r>
            <a:r>
              <a:rPr lang="ar-SA" sz="2400" dirty="0"/>
              <a:t>حيث </a:t>
            </a:r>
            <a:r>
              <a:rPr lang="ar-SA" sz="2400" dirty="0" smtClean="0"/>
              <a:t>:</a:t>
            </a:r>
            <a:r>
              <a:rPr lang="ar-DZ" sz="2400" dirty="0" smtClean="0"/>
              <a:t>    </a:t>
            </a:r>
            <a:r>
              <a:rPr lang="ar-SA" sz="2400" dirty="0" smtClean="0"/>
              <a:t> </a:t>
            </a:r>
            <a:r>
              <a:rPr lang="fr-FR" sz="2400" dirty="0" smtClean="0"/>
              <a:t> </a:t>
            </a:r>
            <a:r>
              <a:rPr lang="ar-SA" sz="2400" dirty="0"/>
              <a:t>.</a:t>
            </a:r>
            <a:endParaRPr lang="fr-FR" sz="2400" dirty="0"/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322896"/>
              </p:ext>
            </p:extLst>
          </p:nvPr>
        </p:nvGraphicFramePr>
        <p:xfrm>
          <a:off x="6876256" y="2348880"/>
          <a:ext cx="1647056" cy="416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1143000" imgH="215640" progId="Equation.DSMT4">
                  <p:embed/>
                </p:oleObj>
              </mc:Choice>
              <mc:Fallback>
                <p:oleObj name="Equation" r:id="rId4" imgW="11430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76256" y="2348880"/>
                        <a:ext cx="1647056" cy="416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464918"/>
              </p:ext>
            </p:extLst>
          </p:nvPr>
        </p:nvGraphicFramePr>
        <p:xfrm>
          <a:off x="3923928" y="2348878"/>
          <a:ext cx="1872208" cy="416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6" imgW="1104840" imgH="203040" progId="Equation.DSMT4">
                  <p:embed/>
                </p:oleObj>
              </mc:Choice>
              <mc:Fallback>
                <p:oleObj name="Equation" r:id="rId6" imgW="1104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23928" y="2348878"/>
                        <a:ext cx="1872208" cy="416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48879"/>
            <a:ext cx="1584177" cy="350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48" y="2736638"/>
            <a:ext cx="1854323" cy="4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132" y="5301208"/>
            <a:ext cx="258689" cy="244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182" y="5630380"/>
            <a:ext cx="11239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568728"/>
            <a:ext cx="10668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248" y="5545525"/>
            <a:ext cx="11811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135" y="5762018"/>
            <a:ext cx="4286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4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10" name="Picture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4" y="692696"/>
            <a:ext cx="7530229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28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46" y="921326"/>
            <a:ext cx="8424936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911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162383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041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92088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711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136904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100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632848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986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918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8424936" cy="3041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25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20688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400" dirty="0"/>
              <a:t>ودور التلميذ هو </a:t>
            </a:r>
            <a:r>
              <a:rPr lang="ar-SA" sz="2400" b="1" u="sng" dirty="0"/>
              <a:t>الانتباه</a:t>
            </a:r>
            <a:r>
              <a:rPr lang="ar-SA" sz="2400" dirty="0"/>
              <a:t> لما يقول المعلم . فالمـعلم ؛ إذن ؛ هو المصدر الوحيد للمعرفة </a:t>
            </a:r>
            <a:endParaRPr lang="fr-FR" sz="2400" dirty="0"/>
          </a:p>
          <a:p>
            <a:pPr algn="r" rtl="1"/>
            <a:r>
              <a:rPr lang="ar-SA" sz="2400" dirty="0"/>
              <a:t>والتلميذ مستهلك لها. و يعتبر مصدر الخطأ عند التلميذ في ؛ هذا النموذج ؛ إما قلة الانتباه عند التلميذ و إما سوء شرح من قبل المعلم . إن هذا النموذج لا يعطي أهمية كافية للصعوبة الذاتية للمفهوم الذي هو موضوع الدرس ، كما لا يحمل عناء التمحيص والتدقيق في طبيعة التواصل بين المعلم والتلاميذ إذ يختصرها في ثنائية بسيطة الإلقاء/الاستماع </a:t>
            </a:r>
            <a:r>
              <a:rPr lang="ar-SA" sz="2400" dirty="0" smtClean="0"/>
              <a:t>.</a:t>
            </a:r>
            <a:endParaRPr lang="ar-DZ" sz="2400" dirty="0" smtClean="0"/>
          </a:p>
          <a:p>
            <a:pPr algn="r" rtl="1"/>
            <a:endParaRPr lang="ar-DZ" sz="2400" dirty="0" smtClean="0"/>
          </a:p>
          <a:p>
            <a:pPr marL="342900" lvl="0" indent="-342900" algn="r" rtl="1">
              <a:buFont typeface="Wingdings" pitchFamily="2" charset="2"/>
              <a:buChar char="v"/>
            </a:pPr>
            <a:r>
              <a:rPr lang="ar-SA" sz="2400" b="1" dirty="0">
                <a:solidFill>
                  <a:srgbClr val="FF6600"/>
                </a:solidFill>
              </a:rPr>
              <a:t>المقاربة بالأهداف </a:t>
            </a:r>
            <a:r>
              <a:rPr lang="ar-SA" sz="2400" dirty="0"/>
              <a:t>مــقاربة خطية مجزأة إلى أهداف إجرائية يكتفي المعلم </a:t>
            </a:r>
            <a:r>
              <a:rPr lang="ar-SA" sz="2400" b="1" u="sng" dirty="0"/>
              <a:t>بتحقيقها</a:t>
            </a:r>
            <a:r>
              <a:rPr lang="ar-SA" sz="2400" dirty="0"/>
              <a:t> </a:t>
            </a:r>
            <a:r>
              <a:rPr lang="ar-SA" sz="2400" b="1" u="sng" dirty="0"/>
              <a:t>لذاتها</a:t>
            </a:r>
            <a:r>
              <a:rPr lang="ar-SA" sz="2400" b="1" dirty="0"/>
              <a:t> </a:t>
            </a:r>
            <a:r>
              <a:rPr lang="ar-SA" sz="2400" dirty="0"/>
              <a:t>، فبهذه الطريقة يجد التلاميذ أنفسهم ؛ في غالب الأحيان ؛ عاجزين عن توظيف مكتسباتهم لحل مشكل أو التواصل مع الغير شفهيا </a:t>
            </a:r>
            <a:r>
              <a:rPr lang="ar-SA" sz="2400" dirty="0" smtClean="0"/>
              <a:t>.</a:t>
            </a:r>
            <a:endParaRPr lang="fr-FR" sz="2400" dirty="0" smtClean="0"/>
          </a:p>
          <a:p>
            <a:pPr algn="r" rtl="1"/>
            <a:r>
              <a:rPr lang="fr-FR" sz="2400" dirty="0"/>
              <a:t> </a:t>
            </a:r>
          </a:p>
          <a:p>
            <a:pPr algn="r" rt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334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48883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r" rtl="1">
              <a:buFont typeface="Wingdings" pitchFamily="2" charset="2"/>
              <a:buChar char="v"/>
            </a:pPr>
            <a:r>
              <a:rPr lang="ar-SA" sz="2800" b="1" dirty="0">
                <a:solidFill>
                  <a:srgbClr val="FF6600"/>
                </a:solidFill>
              </a:rPr>
              <a:t>المقاربة بالكفاءات ( النموذج البنائي )</a:t>
            </a:r>
            <a:r>
              <a:rPr lang="ar-SA" sz="2800" dirty="0">
                <a:solidFill>
                  <a:srgbClr val="FF6600"/>
                </a:solidFill>
              </a:rPr>
              <a:t> </a:t>
            </a:r>
            <a:r>
              <a:rPr lang="ar-SA" sz="2800" dirty="0"/>
              <a:t>تعطـــي الأولوية </a:t>
            </a:r>
            <a:r>
              <a:rPr lang="ar-SA" sz="2800" b="1" u="sng" dirty="0"/>
              <a:t>لدور التلميذ في بناء المعرفة و توظيفها</a:t>
            </a:r>
            <a:r>
              <a:rPr lang="ar-SA" sz="2800" dirty="0"/>
              <a:t> أكثر من إعطائه الأولوية للمعرفة ذاتها ولكن دون إهمال لهــا ، فالتلميذ ؛ في هذا النموذج ؛ هو مــحور العملية التعليمية / التعلمية  ( التلميذ يمارس الرياضيات ممارسة فعلية ) و الأستاذ ما هو </a:t>
            </a:r>
            <a:r>
              <a:rPr lang="ar-SA" sz="2800" b="1" u="sng" dirty="0"/>
              <a:t>إلا وسيط بين المعرفة و التلميذ</a:t>
            </a:r>
            <a:r>
              <a:rPr lang="ar-SA" sz="2800" dirty="0"/>
              <a:t> . فبـهذه الطريقة يكتسب التلميذ كفاءات تمكنه من حل مشاكل مدرسية أو من الحياة العـــملية والتواصل بفاعلية من الغير </a:t>
            </a:r>
            <a:r>
              <a:rPr lang="ar-SA" sz="2800" dirty="0" smtClean="0"/>
              <a:t>.</a:t>
            </a:r>
            <a:endParaRPr lang="ar-DZ" sz="2800" dirty="0" smtClean="0"/>
          </a:p>
          <a:p>
            <a:pPr algn="ctr" rtl="1"/>
            <a:r>
              <a:rPr lang="ar-SA" sz="2800" b="1" dirty="0"/>
              <a:t>-</a:t>
            </a:r>
            <a:r>
              <a:rPr lang="ar-SA" sz="2800" dirty="0"/>
              <a:t> </a:t>
            </a:r>
            <a:r>
              <a:rPr lang="ar-SA" sz="3600" b="1" i="1" u="sng" dirty="0">
                <a:solidFill>
                  <a:srgbClr val="FF6600"/>
                </a:solidFill>
              </a:rPr>
              <a:t>منهجية بناء مفهوم :</a:t>
            </a:r>
            <a:endParaRPr lang="fr-FR" sz="3600" dirty="0">
              <a:solidFill>
                <a:srgbClr val="FF6600"/>
              </a:solidFill>
            </a:endParaRPr>
          </a:p>
          <a:p>
            <a:pPr lvl="0" algn="r" rtl="1"/>
            <a:r>
              <a:rPr lang="ar-SA" sz="2800" dirty="0"/>
              <a:t>يعتمد بناء مفهوم في الرياضيات  في ظل طريقة المقاربة بالكفاءات على أربع ( 4 ) مراحل</a:t>
            </a:r>
            <a:r>
              <a:rPr lang="fr-FR" sz="2800" dirty="0"/>
              <a:t>:</a:t>
            </a:r>
          </a:p>
          <a:p>
            <a:pPr marL="285750" lvl="0" indent="-285750" algn="r" rtl="1">
              <a:buFont typeface="Wingdings" pitchFamily="2" charset="2"/>
              <a:buChar char="v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762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692696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/>
            <a:r>
              <a:rPr lang="ar-DZ" sz="2800" b="1" dirty="0">
                <a:solidFill>
                  <a:srgbClr val="FF6600"/>
                </a:solidFill>
              </a:rPr>
              <a:t> </a:t>
            </a:r>
            <a:r>
              <a:rPr lang="ar-DZ" sz="2800" b="1" dirty="0" smtClean="0">
                <a:solidFill>
                  <a:srgbClr val="FF6600"/>
                </a:solidFill>
              </a:rPr>
              <a:t>1-   </a:t>
            </a:r>
            <a:r>
              <a:rPr lang="ar-SA" sz="2800" b="1" u="sng" dirty="0" smtClean="0">
                <a:solidFill>
                  <a:srgbClr val="FF6600"/>
                </a:solidFill>
              </a:rPr>
              <a:t>المرحلة </a:t>
            </a:r>
            <a:r>
              <a:rPr lang="ar-SA" sz="2800" b="1" u="sng" dirty="0">
                <a:solidFill>
                  <a:srgbClr val="FF6600"/>
                </a:solidFill>
              </a:rPr>
              <a:t>التحضيرية</a:t>
            </a:r>
            <a:r>
              <a:rPr lang="ar-SA" sz="2800" b="1" dirty="0">
                <a:solidFill>
                  <a:srgbClr val="FF6600"/>
                </a:solidFill>
              </a:rPr>
              <a:t> : ( التهيئة النفسية )</a:t>
            </a:r>
            <a:endParaRPr lang="fr-FR" sz="2800" dirty="0">
              <a:solidFill>
                <a:srgbClr val="FF6600"/>
              </a:solidFill>
            </a:endParaRPr>
          </a:p>
          <a:p>
            <a:pPr marL="342900" lvl="0" indent="-342900" algn="r" rtl="1">
              <a:buFont typeface="Wingdings" pitchFamily="2" charset="2"/>
              <a:buChar char="ü"/>
            </a:pPr>
            <a:r>
              <a:rPr lang="ar-SA" sz="2400" dirty="0" smtClean="0"/>
              <a:t>من </a:t>
            </a:r>
            <a:r>
              <a:rPr lang="ar-SA" sz="2400" dirty="0"/>
              <a:t>الصعب جدا ـ إن لم يكن مستحيلا ـ أن تعلم تلميذا ليس لديه دافعية للتعلم . فقبل التعلم يجب البدء بتنمية دافعية التلاميذ واستثارتها للتعلم والمشاركة في أنشطة القسم ،  و ذلك باستخدام كافة ما يُرَى مناسبا من الأساليب التي منها</a:t>
            </a:r>
            <a:r>
              <a:rPr lang="fr-FR" sz="2400" dirty="0"/>
              <a:t>: </a:t>
            </a:r>
          </a:p>
          <a:p>
            <a:pPr marL="342900" lvl="0" indent="-342900" algn="r" rtl="1">
              <a:buFont typeface="Wingdings" pitchFamily="2" charset="2"/>
              <a:buChar char="§"/>
            </a:pPr>
            <a:r>
              <a:rPr lang="ar-SA" sz="2400" dirty="0"/>
              <a:t>ربط التلاميذ و توجيه أذهانهم  إلى أهداف عليا وسامية و عظيمة فتثير فيهم دافعية ذاتية . </a:t>
            </a:r>
            <a:endParaRPr lang="fr-FR" sz="2400" dirty="0"/>
          </a:p>
          <a:p>
            <a:pPr marL="342900" lvl="0" indent="-342900" algn="r" rtl="1">
              <a:buFont typeface="Wingdings" pitchFamily="2" charset="2"/>
              <a:buChar char="§"/>
            </a:pPr>
            <a:r>
              <a:rPr lang="ar-SA" sz="2400" dirty="0"/>
              <a:t>بعث التفاؤل و الأمل في نفوس التلاميذ و إبعادهم عن القنوط و اليأس </a:t>
            </a:r>
            <a:r>
              <a:rPr lang="ar-SA" sz="2400" dirty="0" smtClean="0"/>
              <a:t>.</a:t>
            </a:r>
            <a:endParaRPr lang="fr-FR" sz="2400" dirty="0"/>
          </a:p>
          <a:p>
            <a:pPr marL="342900" lvl="0" indent="-342900" algn="r" rtl="1">
              <a:buFont typeface="Wingdings" pitchFamily="2" charset="2"/>
              <a:buChar char="§"/>
            </a:pPr>
            <a:r>
              <a:rPr lang="ar-SA" sz="2400" dirty="0"/>
              <a:t>إثارة و تحفيز التلاميذ و تشويقهم و ترغيبهم في العمل و طلب العلم ( بصفة عامة ) ودراسة الرياضيات ( بصفة خاصة ) . </a:t>
            </a:r>
            <a:r>
              <a:rPr lang="ar-SA" sz="2400" b="1" dirty="0"/>
              <a:t>(فالأستاذ القادر على التحفيز يعتبر ناجحا بنسبة  </a:t>
            </a:r>
            <a:r>
              <a:rPr lang="fr-FR" sz="2400" b="1" dirty="0"/>
              <a:t>50 %</a:t>
            </a:r>
            <a:r>
              <a:rPr lang="ar-SA" sz="2400" b="1" dirty="0"/>
              <a:t> )</a:t>
            </a:r>
            <a:r>
              <a:rPr lang="ar-SA" sz="2400" dirty="0"/>
              <a:t> </a:t>
            </a:r>
            <a:endParaRPr lang="fr-FR" sz="2400" dirty="0"/>
          </a:p>
          <a:p>
            <a:pPr marL="342900" lvl="0" indent="-342900" algn="r" rtl="1">
              <a:buFont typeface="Wingdings" pitchFamily="2" charset="2"/>
              <a:buChar char="§"/>
            </a:pPr>
            <a:r>
              <a:rPr lang="ar-SA" sz="2400" dirty="0"/>
              <a:t> استخدام التشجيع </a:t>
            </a:r>
            <a:r>
              <a:rPr lang="ar-SA" sz="2400" dirty="0" smtClean="0"/>
              <a:t>والتحفيز</a:t>
            </a:r>
            <a:r>
              <a:rPr lang="ar-DZ" sz="2400" dirty="0" smtClean="0"/>
              <a:t> </a:t>
            </a:r>
            <a:r>
              <a:rPr lang="ar-SA" sz="2400" dirty="0" smtClean="0"/>
              <a:t>المادي </a:t>
            </a:r>
            <a:r>
              <a:rPr lang="ar-SA" sz="2400" dirty="0"/>
              <a:t>( العلامة ، الجائزة ) والمعنوي ( الثناء ، الكلمة الطيبة ، وضع الاسم </a:t>
            </a:r>
            <a:r>
              <a:rPr lang="ar-SA" sz="2400" dirty="0" smtClean="0"/>
              <a:t>في </a:t>
            </a:r>
            <a:r>
              <a:rPr lang="ar-SA" sz="2400" dirty="0"/>
              <a:t>لوحة المتفوقين ) </a:t>
            </a:r>
            <a:r>
              <a:rPr lang="ar-SA" sz="2400" dirty="0" smtClean="0"/>
              <a:t>.</a:t>
            </a:r>
            <a:endParaRPr lang="fr-FR" sz="2400" dirty="0"/>
          </a:p>
          <a:p>
            <a:pPr marL="342900" lvl="0" indent="-342900" algn="r" rtl="1">
              <a:buFont typeface="Wingdings" pitchFamily="2" charset="2"/>
              <a:buChar char="§"/>
            </a:pPr>
            <a:r>
              <a:rPr lang="ar-SA" sz="2400" dirty="0"/>
              <a:t>إشعال التنافس الشريف بين التلاميذ .</a:t>
            </a:r>
            <a:r>
              <a:rPr lang="fr-FR" sz="2400" dirty="0"/>
              <a:t>  </a:t>
            </a:r>
            <a:r>
              <a:rPr lang="ar-SA" sz="2400" b="1" dirty="0"/>
              <a:t>( حذار من أن ي</a:t>
            </a:r>
            <a:r>
              <a:rPr lang="ar-DZ" sz="2400" b="1" dirty="0"/>
              <a:t>َ</a:t>
            </a:r>
            <a:r>
              <a:rPr lang="ar-SA" sz="2400" b="1" dirty="0"/>
              <a:t>جَُرّ هذا التنافس ويتمادى بالتلاميذ إلى التشاحن </a:t>
            </a:r>
            <a:r>
              <a:rPr lang="ar-SA" sz="2400" dirty="0" smtClean="0"/>
              <a:t> </a:t>
            </a:r>
            <a:r>
              <a:rPr lang="ar-SA" sz="2400" b="1" dirty="0"/>
              <a:t>والتباغض </a:t>
            </a:r>
            <a:r>
              <a:rPr lang="ar-SA" sz="2400" b="1" dirty="0" smtClean="0"/>
              <a:t>)</a:t>
            </a:r>
            <a:endParaRPr lang="fr-FR" sz="2400" dirty="0"/>
          </a:p>
          <a:p>
            <a:pPr marL="342900" indent="-342900" algn="r" rtl="1">
              <a:buFont typeface="Wingdings" pitchFamily="2" charset="2"/>
              <a:buChar char="§"/>
            </a:pPr>
            <a:r>
              <a:rPr lang="ar-SA" sz="2400" dirty="0"/>
              <a:t>المكافأة .</a:t>
            </a:r>
            <a:r>
              <a:rPr lang="fr-FR" sz="2400" dirty="0"/>
              <a:t> </a:t>
            </a:r>
            <a:r>
              <a:rPr lang="fr-FR" sz="2000" dirty="0"/>
              <a:t/>
            </a:r>
            <a:br>
              <a:rPr lang="fr-FR" sz="2000" dirty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432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8680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6600"/>
                </a:solidFill>
              </a:rPr>
              <a:t>2-</a:t>
            </a:r>
            <a:r>
              <a:rPr lang="ar-DZ" sz="2400" dirty="0" smtClean="0">
                <a:solidFill>
                  <a:srgbClr val="FF6600"/>
                </a:solidFill>
              </a:rPr>
              <a:t>	</a:t>
            </a:r>
            <a:r>
              <a:rPr lang="ar-DZ" sz="2800" b="1" dirty="0" smtClean="0">
                <a:solidFill>
                  <a:srgbClr val="FF6600"/>
                </a:solidFill>
              </a:rPr>
              <a:t>تـقديم نشاط تمهيدي ( بنائي ) : </a:t>
            </a:r>
          </a:p>
          <a:p>
            <a:pPr algn="r" rtl="1"/>
            <a:r>
              <a:rPr lang="ar-DZ" sz="2400" dirty="0" smtClean="0">
                <a:solidFill>
                  <a:srgbClr val="7030A0"/>
                </a:solidFill>
              </a:rPr>
              <a:t>أ‌)	من مواصفاته :  </a:t>
            </a:r>
          </a:p>
          <a:p>
            <a:pPr algn="r" rtl="1"/>
            <a:r>
              <a:rPr lang="ar-DZ" sz="2400" dirty="0" smtClean="0"/>
              <a:t>•	له علاقة بمواضيع من البرنامج تم تدريسها و يمهد لتلك التي ستدرس لاحقا .</a:t>
            </a:r>
          </a:p>
          <a:p>
            <a:pPr algn="r" rtl="1"/>
            <a:r>
              <a:rPr lang="ar-DZ" sz="2400" dirty="0" smtClean="0"/>
              <a:t>•	مثير ، جذاب و خادم للمعرفة  .</a:t>
            </a:r>
          </a:p>
          <a:p>
            <a:pPr algn="r" rtl="1"/>
            <a:r>
              <a:rPr lang="ar-DZ" sz="2400" dirty="0" smtClean="0"/>
              <a:t>•	الأخذ بعين الاعتبار مستوى التلاميذ و مكتسباتهم القبلية ( المعارف ( المعلومات )  و المهارات ( القدرات ) الحسابية ....) .</a:t>
            </a:r>
          </a:p>
          <a:p>
            <a:pPr algn="r" rtl="1"/>
            <a:r>
              <a:rPr lang="ar-DZ" sz="2400" dirty="0" smtClean="0"/>
              <a:t>•	تجنيد كفاءات رياضياتية مكتسبة ( استحضار معارف و مهارات سابقة قصد توظيفها )  ثم بـــناء</a:t>
            </a:r>
          </a:p>
          <a:p>
            <a:pPr algn="r" rtl="1"/>
            <a:r>
              <a:rPr lang="ar-SA" sz="2400" dirty="0"/>
              <a:t>معارف و طرائق جديدة  تسمح له بحل وضعيات مركبة و </a:t>
            </a:r>
            <a:r>
              <a:rPr lang="ar-SA" sz="2400" dirty="0" smtClean="0"/>
              <a:t>إدماجيه </a:t>
            </a:r>
            <a:r>
              <a:rPr lang="ar-SA" sz="2400" dirty="0"/>
              <a:t>( الإعداد لتقبل وفهم وتوظيف معلومات جديدة ) </a:t>
            </a:r>
            <a:r>
              <a:rPr lang="fr-FR" sz="2400" dirty="0"/>
              <a:t>.</a:t>
            </a:r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أسئلته متدرجة : من السهل إلى الصعب ، من البسيط إلى المركب و من المعلوم إلى المجهول 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الارتكاز على وسائل تعليمية مناسبة و متوفرة توضع تحت تصرف التلاميذ .</a:t>
            </a:r>
            <a:endParaRPr lang="fr-FR" sz="2400" dirty="0"/>
          </a:p>
          <a:p>
            <a:pPr algn="r" rtl="1"/>
            <a:endParaRPr lang="ar-DZ" sz="2800" dirty="0"/>
          </a:p>
        </p:txBody>
      </p:sp>
    </p:spTree>
    <p:extLst>
      <p:ext uri="{BB962C8B-B14F-4D97-AF65-F5344CB8AC3E}">
        <p14:creationId xmlns:p14="http://schemas.microsoft.com/office/powerpoint/2010/main" val="26254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51344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r-FR" sz="2400" dirty="0">
                <a:solidFill>
                  <a:srgbClr val="7030A0"/>
                </a:solidFill>
              </a:rPr>
              <a:t> </a:t>
            </a:r>
            <a:r>
              <a:rPr lang="ar-DZ" sz="2400" dirty="0" smtClean="0">
                <a:solidFill>
                  <a:srgbClr val="7030A0"/>
                </a:solidFill>
              </a:rPr>
              <a:t>ب ) </a:t>
            </a:r>
            <a:r>
              <a:rPr lang="ar-SA" sz="2400" dirty="0" smtClean="0">
                <a:solidFill>
                  <a:srgbClr val="7030A0"/>
                </a:solidFill>
              </a:rPr>
              <a:t>كيفية </a:t>
            </a:r>
            <a:r>
              <a:rPr lang="ar-SA" sz="2400" dirty="0">
                <a:solidFill>
                  <a:srgbClr val="7030A0"/>
                </a:solidFill>
              </a:rPr>
              <a:t>تسيير هذه المرحلة من التعلم : </a:t>
            </a:r>
            <a:endParaRPr lang="fr-FR" sz="2400" dirty="0">
              <a:solidFill>
                <a:srgbClr val="7030A0"/>
              </a:solidFill>
            </a:endParaRPr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تبعا لطبيعة النشاط و الصعوبة و وظيفته في التعلم ، يمكن جعل التلاميذ يعملون فرديا أو في أفواج صغيرة ( أربعة تلاميذ على الأكثر ) أحيانا أخرى ليقارنوا نتائجهم و إجراءات حلولهم 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يثير الأستاذ عند التلاميذ الفضول والرغبة في البحث ، يشجعهم على المبادرة والمشاركة و يدعمهم 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يسمح للتلميذ بممارسة الرياضيات ممارسة فعلية ( البحث ، طرح تساؤلات ، تطبيق تقنيات حسابية ، التجريب ، التخمين ، الاستنتاج ، وضع فرضية ، دحض فرضية ، اقتراح خطوات حل ، دراسة برهان و مناقشة صحته ، تحرير إجابة ، تبرير نتيجة ، استعمال  الحاسبة العلمية أو الحاسبة البيانية ، ... ) و دور الأستاذ حيوي في حث التلاميذ على إجراء هذه الممارسات و تشجيعهم و تعويدهم عليها قصد تمكينهم من بناء معارفهم بأنفسهم شيئا فشيئا 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تحسيس التلاميذ بأن الخطأ ليس عيبا أو ذنبا أو فشلا أو ضعفا و إنما هو خطوة عادية في مسار التعلم وهو ؛  كذلك  ؛  من حق التلميذ . (</a:t>
            </a:r>
            <a:r>
              <a:rPr lang="ar-SA" sz="2800" dirty="0">
                <a:solidFill>
                  <a:srgbClr val="FF0000"/>
                </a:solidFill>
              </a:rPr>
              <a:t> </a:t>
            </a:r>
            <a:r>
              <a:rPr lang="ar-SA" sz="2800" b="1" u="sng" dirty="0">
                <a:solidFill>
                  <a:srgbClr val="FF0000"/>
                </a:solidFill>
              </a:rPr>
              <a:t>حذار</a:t>
            </a:r>
            <a:r>
              <a:rPr lang="ar-SA" sz="2800" dirty="0">
                <a:solidFill>
                  <a:srgbClr val="FF0000"/>
                </a:solidFill>
              </a:rPr>
              <a:t> </a:t>
            </a:r>
            <a:r>
              <a:rPr lang="ar-SA" sz="2400" dirty="0"/>
              <a:t>من التوبيخ أو الضحك أو الاستهزاء أو تثبيط التلميذ عند الخطأ ) 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095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منح و تخصيص و ترك الوقت الكافي  ( و هذا لا يعني ترك المزيد من الوقت - أي ترك الحبل على الغارب - فمعظم التلاميذ تهن عزائمهم و تفتر هممهم عن مواصلة البحث مما قد يؤدي إلى خمود رغبتهم في الاكتشاف و التعلم بصفة عامة ) حتى يتمكن كل تلميذ ( أو كل فوج ) من القيام بالمهمة المقترحة عليه و ذلك بالقيام بإجراء ذاتي   .</a:t>
            </a:r>
            <a:endParaRPr lang="fr-FR" sz="2400" dirty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يمر الأستاذ بين الصفوف لمراقبة عمل التلاميذ و لا يتدخل إلا عند الضرورة ( مثل : عدم الانطلاق في العمل ، مواجهة صعوبة تحول دون مواصلة العمل ) .</a:t>
            </a:r>
            <a:endParaRPr lang="fr-FR" sz="2400" dirty="0"/>
          </a:p>
          <a:p>
            <a:pPr lvl="0" algn="r" rtl="1"/>
            <a:r>
              <a:rPr lang="ar-SA" sz="2400" dirty="0"/>
              <a:t>وضع حل مشترك متفق عليه من طرف التلاميذ ( الحوصلة ) </a:t>
            </a:r>
            <a:r>
              <a:rPr lang="ar-SA" sz="2400" dirty="0" smtClean="0"/>
              <a:t>.</a:t>
            </a:r>
            <a:endParaRPr lang="ar-DZ" sz="2400" dirty="0" smtClean="0"/>
          </a:p>
          <a:p>
            <a:pPr lvl="0" algn="r" rtl="1"/>
            <a:r>
              <a:rPr lang="ar-DZ" sz="2800" b="1" dirty="0">
                <a:solidFill>
                  <a:srgbClr val="FF6600"/>
                </a:solidFill>
              </a:rPr>
              <a:t> </a:t>
            </a:r>
            <a:r>
              <a:rPr lang="ar-DZ" sz="2800" b="1" dirty="0" smtClean="0">
                <a:solidFill>
                  <a:srgbClr val="FF6600"/>
                </a:solidFill>
              </a:rPr>
              <a:t>3- </a:t>
            </a:r>
            <a:r>
              <a:rPr lang="ar-SA" sz="2800" b="1" u="sng" dirty="0" smtClean="0">
                <a:solidFill>
                  <a:srgbClr val="FF6600"/>
                </a:solidFill>
              </a:rPr>
              <a:t>بـــــــــــناء </a:t>
            </a:r>
            <a:r>
              <a:rPr lang="ar-SA" sz="2800" b="1" u="sng" dirty="0">
                <a:solidFill>
                  <a:srgbClr val="FF6600"/>
                </a:solidFill>
              </a:rPr>
              <a:t>المعرفة :</a:t>
            </a:r>
            <a:r>
              <a:rPr lang="ar-SA" sz="2800" dirty="0">
                <a:solidFill>
                  <a:srgbClr val="FF6600"/>
                </a:solidFill>
              </a:rPr>
              <a:t> </a:t>
            </a:r>
            <a:endParaRPr lang="fr-FR" sz="2800" dirty="0">
              <a:solidFill>
                <a:srgbClr val="FF6600"/>
              </a:solidFill>
            </a:endParaRPr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الأستاذ و سيط بين المعرفة و التلميذ ، يأخذ بعين الاعتبار أفكار التلاميذ و تصوراتهم و يقربها من التصورات العلمية ( </a:t>
            </a:r>
            <a:r>
              <a:rPr lang="ar-SA" sz="2400" b="1" dirty="0"/>
              <a:t>بطريقة يراعى فيها التبسيط ، التيسير لا التعسير</a:t>
            </a:r>
            <a:r>
              <a:rPr lang="ar-SA" sz="2400" dirty="0"/>
              <a:t> ) من خلال إدارته </a:t>
            </a:r>
            <a:r>
              <a:rPr lang="ar-SA" sz="2400" dirty="0" smtClean="0"/>
              <a:t>للمناقشة </a:t>
            </a:r>
            <a:r>
              <a:rPr lang="ar-SA" sz="2400" dirty="0"/>
              <a:t>بعيدا عن فرض رأيه و بذلك يساعد الأستاذ التلاميذ على </a:t>
            </a:r>
            <a:r>
              <a:rPr lang="ar-SA" sz="2400" b="1" u="sng" dirty="0"/>
              <a:t>بناء</a:t>
            </a:r>
            <a:r>
              <a:rPr lang="ar-SA" sz="2400" dirty="0"/>
              <a:t> المعرفة ( كطرح أسئلة تجلب </a:t>
            </a:r>
            <a:r>
              <a:rPr lang="ar-SA" sz="2400" dirty="0" smtClean="0"/>
              <a:t>اهتمام</a:t>
            </a:r>
            <a:r>
              <a:rPr lang="ar-DZ" sz="2400" dirty="0" smtClean="0"/>
              <a:t> </a:t>
            </a:r>
            <a:r>
              <a:rPr lang="ar-SA" sz="2400" dirty="0" smtClean="0"/>
              <a:t>التلاميذ </a:t>
            </a:r>
            <a:r>
              <a:rPr lang="ar-SA" sz="2400" dirty="0"/>
              <a:t>واستدراجهم إلى رد الفعل و تجنب الأسئلة الإيحائية )  ولا تعطى المعرفة </a:t>
            </a:r>
            <a:r>
              <a:rPr lang="ar-SA" sz="2400" b="1" u="sng" dirty="0"/>
              <a:t>جاهزة</a:t>
            </a:r>
            <a:r>
              <a:rPr lang="ar-SA" sz="2400" dirty="0"/>
              <a:t> .</a:t>
            </a:r>
            <a:endParaRPr lang="fr-FR" sz="2400" dirty="0"/>
          </a:p>
          <a:p>
            <a:pPr lvl="0" algn="r" rt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798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39552" y="620688"/>
            <a:ext cx="806489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dirty="0" smtClean="0"/>
              <a:t>	</a:t>
            </a:r>
            <a:r>
              <a:rPr lang="ar-DZ" sz="2400" dirty="0" smtClean="0"/>
              <a:t>يقدم المعرفة في شكل قوالب جاهزة للحصر والحفظ يراعى التسلسل المنطقي للمادة ومستوى نضج التلميذ الموجهة إليه .</a:t>
            </a:r>
          </a:p>
          <a:p>
            <a:pPr algn="r" rtl="1"/>
            <a:r>
              <a:rPr lang="ar-DZ" sz="2400" dirty="0" smtClean="0"/>
              <a:t>	تقدم المعرفة دقيقةً علميا ، سليمةً لغويا ( في بعض الحالات ، الأخطاء اللغوية تؤدي إلى أخطاء علمية ) و بارزةً شكلا ( الترقيم ، التأطير ، استعمال الألوان ، التسطير ، ... )</a:t>
            </a:r>
          </a:p>
          <a:p>
            <a:pPr algn="r" rtl="1"/>
            <a:r>
              <a:rPr lang="ar-DZ" sz="2400" dirty="0" smtClean="0"/>
              <a:t>	صياغة  قوانين لغويا و ربط معارف بقواعد معروفة  إذا كان ذلك ممكنا . </a:t>
            </a:r>
          </a:p>
          <a:p>
            <a:pPr algn="r" rtl="1"/>
            <a:r>
              <a:rPr lang="ar-DZ" sz="2400" dirty="0" smtClean="0"/>
              <a:t>               </a:t>
            </a:r>
          </a:p>
          <a:p>
            <a:pPr algn="r" rtl="1"/>
            <a:r>
              <a:rPr lang="ar-DZ" sz="2400" dirty="0" smtClean="0">
                <a:solidFill>
                  <a:schemeClr val="bg2">
                    <a:lumMod val="50000"/>
                  </a:schemeClr>
                </a:solidFill>
              </a:rPr>
              <a:t>مثال ذلك :  </a:t>
            </a:r>
          </a:p>
          <a:p>
            <a:pPr marL="342900" indent="-342900" algn="r" rtl="1">
              <a:buFont typeface="Arial" pitchFamily="34" charset="0"/>
              <a:buChar char="•"/>
            </a:pPr>
            <a:r>
              <a:rPr lang="ar-DZ" sz="2400" dirty="0" smtClean="0"/>
              <a:t>مجموع حدود متعاقبة لمتتالية حسابية هو    حيث : </a:t>
            </a:r>
          </a:p>
          <a:p>
            <a:pPr algn="r" rtl="1"/>
            <a:r>
              <a:rPr lang="ar-DZ" sz="2400" dirty="0" smtClean="0"/>
              <a:t>( الحد الأخير للمجموع  + الحد الأول للمجموع  )                        </a:t>
            </a:r>
            <a:r>
              <a:rPr lang="ar-DZ" dirty="0" smtClean="0"/>
              <a:t>.</a:t>
            </a:r>
          </a:p>
          <a:p>
            <a:pPr algn="r" rtl="1"/>
            <a:endParaRPr lang="ar-DZ" dirty="0" smtClean="0"/>
          </a:p>
          <a:p>
            <a:pPr marL="342900" lvl="0" indent="-342900" algn="r" rtl="1">
              <a:buFont typeface="Arial" pitchFamily="34" charset="0"/>
              <a:buChar char="•"/>
            </a:pPr>
            <a:r>
              <a:rPr lang="ar-SA" sz="2400" dirty="0"/>
              <a:t>ربط اتجاه تغير مجموع دالتين بـ : إشارة مجموع عددين حقيقيين .</a:t>
            </a:r>
            <a:endParaRPr lang="fr-FR" sz="2400" dirty="0"/>
          </a:p>
          <a:p>
            <a:pPr algn="r" rtl="1"/>
            <a:r>
              <a:rPr lang="ar-SA" sz="2400" b="1" dirty="0"/>
              <a:t>            </a:t>
            </a:r>
            <a:r>
              <a:rPr lang="ar-SA" sz="2400" dirty="0"/>
              <a:t>ربط اتجاه تغير مركب  دالتين بـ : إشارة جداء عددين حقيقيين .</a:t>
            </a:r>
            <a:endParaRPr lang="fr-FR" sz="2400" dirty="0"/>
          </a:p>
          <a:p>
            <a:pPr algn="r" rtl="1"/>
            <a:endParaRPr lang="ar-DZ" sz="2400" dirty="0"/>
          </a:p>
        </p:txBody>
      </p:sp>
      <p:graphicFrame>
        <p:nvGraphicFramePr>
          <p:cNvPr id="13" name="Obje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46020"/>
              </p:ext>
            </p:extLst>
          </p:nvPr>
        </p:nvGraphicFramePr>
        <p:xfrm>
          <a:off x="1907704" y="4221088"/>
          <a:ext cx="175297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1104840" imgH="406080" progId="Equation.DSMT4">
                  <p:embed/>
                </p:oleObj>
              </mc:Choice>
              <mc:Fallback>
                <p:oleObj name="Equation" r:id="rId3" imgW="11048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4221088"/>
                        <a:ext cx="1752972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9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76672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dirty="0" smtClean="0"/>
              <a:t>•	</a:t>
            </a:r>
            <a:r>
              <a:rPr lang="ar-DZ" sz="2400" dirty="0" smtClean="0"/>
              <a:t>برهان بعض الخواص و بعض المبرهنات المعطاة في الدرس :  يعتمد برهان هذه الخواص أو المبرهنات على معارف التلميذ ، قصد تزويده بتقنيات البرهان و التحرير الرياضي إذ توظف بعض الكلمات و التعابير المفصلية مثل :  نعلم أن ؛ لدينا ؛ إذن ؛ ومنه ؛ وعليه ؛ نلاحظ أن ؛ ( من ...</a:t>
            </a:r>
          </a:p>
          <a:p>
            <a:pPr algn="r" rtl="1"/>
            <a:r>
              <a:rPr lang="ar-DZ" sz="2400" dirty="0" smtClean="0"/>
              <a:t> و ... نستنتج أن ) ؛ بالجمع طرفا لطرف ؛ بالضرب  طرفا لطرف ؛ برفع الطرفين إلى الأس ... ؛ بإضافة ... إلى الطرفين ؛ بضرب الطرفين في ... ؛ بتربيع الطرفين ؛   ... إلخ وهي فرصة ثمينة للتعامل مع الاستدلال والتطرق إلى المنطق و توضيح التعاريف. (لا تنس أن هناك سؤالاً نظرياًّ في البكالوريا) .</a:t>
            </a:r>
          </a:p>
          <a:p>
            <a:pPr algn="r" rtl="1"/>
            <a:r>
              <a:rPr lang="ar-DZ" sz="3200" dirty="0">
                <a:solidFill>
                  <a:srgbClr val="FF6600"/>
                </a:solidFill>
              </a:rPr>
              <a:t> </a:t>
            </a:r>
            <a:r>
              <a:rPr lang="ar-DZ" sz="3200" dirty="0" smtClean="0">
                <a:solidFill>
                  <a:srgbClr val="FF6600"/>
                </a:solidFill>
              </a:rPr>
              <a:t>4- تــــــــــقويم :</a:t>
            </a:r>
            <a:r>
              <a:rPr lang="ar-DZ" sz="2400" dirty="0" smtClean="0">
                <a:solidFill>
                  <a:srgbClr val="FF6600"/>
                </a:solidFill>
              </a:rPr>
              <a:t> </a:t>
            </a:r>
          </a:p>
          <a:p>
            <a:pPr algn="r" rtl="1"/>
            <a:r>
              <a:rPr lang="ar-SA" sz="2400" dirty="0" smtClean="0"/>
              <a:t>أ</a:t>
            </a:r>
            <a:r>
              <a:rPr lang="ar-SA" sz="2400" dirty="0"/>
              <a:t>) أسئلة شفوية . ( كأن يطلب من التلاميذ إعادة تعريف أو نص  مبرهنة أو خاصة أو قانون ) .</a:t>
            </a:r>
            <a:endParaRPr lang="fr-FR" sz="2400" dirty="0"/>
          </a:p>
          <a:p>
            <a:pPr algn="r" rtl="1"/>
            <a:r>
              <a:rPr lang="ar-SA" sz="2400" dirty="0"/>
              <a:t>ب) أمثلة . ( تطبيق مباشر )  [على العموم هذا الجزء هو مجال لفهم المعرفة المقدمة ] .</a:t>
            </a:r>
            <a:endParaRPr lang="fr-FR" sz="2400" dirty="0"/>
          </a:p>
          <a:p>
            <a:pPr lvl="0" algn="r" rtl="1"/>
            <a:r>
              <a:rPr lang="ar-SA" sz="2400" dirty="0"/>
              <a:t>تكون بمشاركة التلاميذ .</a:t>
            </a:r>
            <a:endParaRPr lang="fr-FR" sz="2400" dirty="0"/>
          </a:p>
          <a:p>
            <a:pPr lvl="0" algn="r" rtl="1"/>
            <a:r>
              <a:rPr lang="ar-SA" sz="2400" dirty="0"/>
              <a:t>يجب احترام الصيغة و عدم اختراق العقد التعليمي  .</a:t>
            </a:r>
            <a:endParaRPr lang="fr-FR" sz="2400" dirty="0"/>
          </a:p>
          <a:p>
            <a:pPr algn="r" rtl="1"/>
            <a:endParaRPr lang="ar-DZ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219</TotalTime>
  <Words>593</Words>
  <Application>Microsoft Office PowerPoint</Application>
  <PresentationFormat>Affichage à l'écran (4:3)</PresentationFormat>
  <Paragraphs>65</Paragraphs>
  <Slides>18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0" baseType="lpstr">
      <vt:lpstr>Vagues</vt:lpstr>
      <vt:lpstr>Equation</vt:lpstr>
      <vt:lpstr>مقاربة بناء مفهوم وفق طريقة المقاربة بالكفاءات في مرحلة التعليم الثانوي.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مقاربة بناء مفهوم وفق طريقة المقاربة بالكفاءات في مرحلة التعليم الثانوي.</dc:title>
  <dc:creator>Pc</dc:creator>
  <cp:lastModifiedBy>Pc</cp:lastModifiedBy>
  <cp:revision>26</cp:revision>
  <dcterms:created xsi:type="dcterms:W3CDTF">2012-11-04T16:35:56Z</dcterms:created>
  <dcterms:modified xsi:type="dcterms:W3CDTF">2012-11-19T21:02:45Z</dcterms:modified>
</cp:coreProperties>
</file>