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2578F-7DAC-4E92-9F55-D3B1F5740AB5}" type="datetimeFigureOut">
              <a:rPr lang="fr-FR" smtClean="0"/>
              <a:t>30/09/2016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77599-12DE-4124-A6C5-82A595D05C9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905C7-863A-4A9E-BB65-2BF5CCB5B3B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EFD7-DAC7-4C1E-BE61-0B1E2AC974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8001056" cy="7143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rtl="1"/>
            <a:r>
              <a:rPr lang="ar-MA" dirty="0" smtClean="0"/>
              <a:t>جوانب تدريس مفهوم رياضي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1357298"/>
            <a:ext cx="7543808" cy="364333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rtl="1"/>
            <a:r>
              <a:rPr lang="ar-MA" sz="3600" dirty="0" smtClean="0">
                <a:solidFill>
                  <a:srgbClr val="FF0000"/>
                </a:solidFill>
              </a:rPr>
              <a:t>نشاط : </a:t>
            </a:r>
            <a:endParaRPr lang="fr-FR" sz="3600" dirty="0">
              <a:solidFill>
                <a:srgbClr val="FF0000"/>
              </a:solidFill>
            </a:endParaRPr>
          </a:p>
          <a:p>
            <a:pPr algn="r"/>
            <a:r>
              <a:rPr lang="ar-MA" sz="3600" dirty="0" smtClean="0">
                <a:solidFill>
                  <a:schemeClr val="bg1"/>
                </a:solidFill>
              </a:rPr>
              <a:t>النص: </a:t>
            </a:r>
            <a:endParaRPr lang="ar-MA" sz="3600" dirty="0" smtClean="0">
              <a:solidFill>
                <a:schemeClr val="bg1"/>
              </a:solidFill>
            </a:endParaRPr>
          </a:p>
          <a:p>
            <a:pPr algn="r" rtl="1"/>
            <a:r>
              <a:rPr lang="ar-MA" sz="3600" dirty="0" smtClean="0">
                <a:solidFill>
                  <a:schemeClr val="bg1"/>
                </a:solidFill>
              </a:rPr>
              <a:t> </a:t>
            </a:r>
            <a:r>
              <a:rPr lang="ar-MA" sz="3600" dirty="0" smtClean="0">
                <a:solidFill>
                  <a:schemeClr val="bg1"/>
                </a:solidFill>
              </a:rPr>
              <a:t>ما أهم  ما يجب أن يتعلّمه التلميذ فيما يتعلّق بالأعداد العشرية</a:t>
            </a:r>
            <a:r>
              <a:rPr lang="ar-MA" sz="3600" dirty="0" smtClean="0">
                <a:solidFill>
                  <a:schemeClr val="bg1"/>
                </a:solidFill>
              </a:rPr>
              <a:t>؟</a:t>
            </a:r>
          </a:p>
          <a:p>
            <a:pPr algn="r" rtl="1"/>
            <a:r>
              <a:rPr lang="ar-MA" sz="3600" dirty="0" smtClean="0">
                <a:solidFill>
                  <a:srgbClr val="FF0000"/>
                </a:solidFill>
              </a:rPr>
              <a:t>عمل </a:t>
            </a:r>
            <a:r>
              <a:rPr lang="ar-MA" sz="3600" dirty="0">
                <a:solidFill>
                  <a:srgbClr val="FF0000"/>
                </a:solidFill>
              </a:rPr>
              <a:t>فردي لمدّة 10د</a:t>
            </a:r>
            <a:endParaRPr lang="fr-FR" sz="3600" dirty="0">
              <a:solidFill>
                <a:srgbClr val="FF0000"/>
              </a:solidFill>
            </a:endParaRPr>
          </a:p>
          <a:p>
            <a:endParaRPr lang="fr-F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60" y="274638"/>
            <a:ext cx="2686040" cy="654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rtl="1"/>
            <a:r>
              <a:rPr lang="ar-MA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الإجراء الثاني:</a:t>
            </a:r>
            <a:r>
              <a:rPr lang="fr-FR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36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857496"/>
            <a:ext cx="8229600" cy="107156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rtl="1"/>
            <a:r>
              <a:rPr lang="ar-MA" sz="2800" dirty="0" smtClean="0"/>
              <a:t>يُمكن </a:t>
            </a:r>
            <a:r>
              <a:rPr lang="ar-MA" sz="2800" dirty="0" smtClean="0"/>
              <a:t>وضع التصور </a:t>
            </a:r>
            <a:r>
              <a:rPr lang="ar-MA" sz="2800" dirty="0" err="1" smtClean="0"/>
              <a:t>الخاطىء</a:t>
            </a:r>
            <a:r>
              <a:rPr lang="ar-MA" sz="2800" dirty="0" smtClean="0"/>
              <a:t>" العدد العشري هو عدد يتضمّن فاصلة يمكن إهماله).</a:t>
            </a:r>
            <a:endParaRPr lang="fr-FR" sz="2800" dirty="0" smtClean="0"/>
          </a:p>
          <a:p>
            <a:pPr algn="r" rtl="1">
              <a:buNone/>
            </a:pPr>
            <a:r>
              <a:rPr lang="ar-MA" sz="2800" dirty="0" smtClean="0"/>
              <a:t> </a:t>
            </a:r>
            <a:endParaRPr lang="fr-FR" sz="2800" dirty="0" smtClean="0"/>
          </a:p>
          <a:p>
            <a:endParaRPr lang="fr-F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15140" y="274638"/>
            <a:ext cx="1971660" cy="5111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rtl="1"/>
            <a:r>
              <a:rPr lang="ar-MA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خلاصة :</a:t>
            </a:r>
            <a:r>
              <a:rPr lang="fr-FR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ar-MA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fr-FR" sz="36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232886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MA" dirty="0" smtClean="0"/>
              <a:t>ثلاث </a:t>
            </a:r>
            <a:r>
              <a:rPr lang="ar-MA" dirty="0" smtClean="0"/>
              <a:t>نتائج يُمكن استخلاصها :</a:t>
            </a:r>
            <a:endParaRPr lang="fr-FR" dirty="0" smtClean="0"/>
          </a:p>
          <a:p>
            <a:pPr lvl="0" algn="r" rtl="1"/>
            <a:r>
              <a:rPr lang="ar-MA" dirty="0" smtClean="0"/>
              <a:t>إجراء التلميذ له ما منطق معيّن( </a:t>
            </a:r>
            <a:r>
              <a:rPr lang="ar-MA" dirty="0" smtClean="0"/>
              <a:t>ما </a:t>
            </a:r>
            <a:r>
              <a:rPr lang="ar-MA" dirty="0" smtClean="0"/>
              <a:t>يُعرف بنظرية التلميذ).</a:t>
            </a:r>
            <a:endParaRPr lang="fr-FR" dirty="0" smtClean="0"/>
          </a:p>
          <a:p>
            <a:pPr lvl="0" algn="r" rtl="1"/>
            <a:r>
              <a:rPr lang="ar-MA" dirty="0" smtClean="0"/>
              <a:t>بعض  بعض الوضعيات </a:t>
            </a:r>
            <a:r>
              <a:rPr lang="ar-MA" dirty="0" err="1" smtClean="0"/>
              <a:t>التعلّميّة</a:t>
            </a:r>
            <a:r>
              <a:rPr lang="ar-MA" dirty="0" smtClean="0"/>
              <a:t> والتمارين قد تساهم تعزيز التصورات الخاطئة.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6" y="274638"/>
            <a:ext cx="1828784" cy="58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rtl="1"/>
            <a:r>
              <a:rPr lang="ar-MA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المعالجة</a:t>
            </a:r>
            <a:endParaRPr lang="fr-FR" sz="36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المرحلة الأولى:</a:t>
            </a:r>
            <a:endParaRPr lang="fr-FR" dirty="0" smtClean="0">
              <a:solidFill>
                <a:srgbClr val="FF0000"/>
              </a:solidFill>
            </a:endParaRPr>
          </a:p>
          <a:p>
            <a:pPr lvl="2" algn="r" rtl="1"/>
            <a:r>
              <a:rPr lang="ar-MA" dirty="0" smtClean="0">
                <a:latin typeface="Albertus MT"/>
              </a:rPr>
              <a:t>◄</a:t>
            </a:r>
            <a:r>
              <a:rPr lang="ar-MA" dirty="0" smtClean="0"/>
              <a:t>مساعدة </a:t>
            </a:r>
            <a:r>
              <a:rPr lang="ar-MA" dirty="0" smtClean="0"/>
              <a:t>التلاميذ شرح الإجراء أو الطريقة التي استعملوها </a:t>
            </a:r>
            <a:endParaRPr lang="fr-FR" dirty="0" smtClean="0"/>
          </a:p>
          <a:p>
            <a:pPr lvl="2" algn="r" rtl="1"/>
            <a:r>
              <a:rPr lang="ar-MA" dirty="0" smtClean="0">
                <a:latin typeface="Albertus MT"/>
              </a:rPr>
              <a:t>◄</a:t>
            </a:r>
            <a:r>
              <a:rPr lang="ar-MA" dirty="0" smtClean="0"/>
              <a:t>تفادي الأسئلة </a:t>
            </a:r>
            <a:r>
              <a:rPr lang="ar-MA" dirty="0" smtClean="0"/>
              <a:t>التي تستهدف التبرير ( تفادي السؤال : لماذا كتبت </a:t>
            </a:r>
            <a:r>
              <a:rPr lang="fr-FR" dirty="0" smtClean="0"/>
              <a:t> 3,12  ˂  3,4  </a:t>
            </a:r>
            <a:r>
              <a:rPr lang="ar-MA" dirty="0" smtClean="0"/>
              <a:t>؟)</a:t>
            </a:r>
            <a:endParaRPr lang="fr-FR" dirty="0" smtClean="0"/>
          </a:p>
          <a:p>
            <a:pPr algn="r" rtl="1">
              <a:buNone/>
            </a:pPr>
            <a:r>
              <a:rPr lang="ar-MA" dirty="0" smtClean="0"/>
              <a:t>      </a:t>
            </a:r>
            <a:r>
              <a:rPr lang="ar-MA" sz="2600" dirty="0" smtClean="0"/>
              <a:t>لكن </a:t>
            </a:r>
            <a:r>
              <a:rPr lang="ar-MA" sz="2600" dirty="0" smtClean="0"/>
              <a:t>أسئلة  تُشجع التلميذ على الوصف ، فمثلا:</a:t>
            </a:r>
            <a:endParaRPr lang="fr-FR" dirty="0" smtClean="0"/>
          </a:p>
          <a:p>
            <a:pPr algn="r" rtl="1">
              <a:buNone/>
            </a:pPr>
            <a:r>
              <a:rPr lang="ar-MA" dirty="0" smtClean="0"/>
              <a:t>        </a:t>
            </a:r>
            <a:r>
              <a:rPr lang="ar-MA" sz="2400" dirty="0" smtClean="0"/>
              <a:t>كيف فعلت لمقارنة هذين العددين؟</a:t>
            </a:r>
            <a:endParaRPr lang="fr-FR" sz="2400" dirty="0" smtClean="0"/>
          </a:p>
          <a:p>
            <a:pPr algn="r" rtl="1">
              <a:buNone/>
            </a:pPr>
            <a:r>
              <a:rPr lang="ar-MA" dirty="0" smtClean="0"/>
              <a:t>         </a:t>
            </a:r>
            <a:r>
              <a:rPr lang="ar-MA" sz="2400" dirty="0" err="1" smtClean="0"/>
              <a:t>ماهي</a:t>
            </a:r>
            <a:r>
              <a:rPr lang="ar-MA" sz="2400" dirty="0" smtClean="0"/>
              <a:t> أول خطوة قمت </a:t>
            </a:r>
            <a:r>
              <a:rPr lang="ar-MA" sz="2400" dirty="0" err="1" smtClean="0"/>
              <a:t>بها</a:t>
            </a:r>
            <a:r>
              <a:rPr lang="ar-MA" sz="2400" dirty="0" smtClean="0"/>
              <a:t> ؟ ........</a:t>
            </a:r>
            <a:endParaRPr lang="fr-FR" sz="2400" dirty="0" smtClean="0"/>
          </a:p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المرحلة الثانية : </a:t>
            </a:r>
            <a:endParaRPr lang="fr-FR" dirty="0" smtClean="0">
              <a:solidFill>
                <a:srgbClr val="FF0000"/>
              </a:solidFill>
            </a:endParaRPr>
          </a:p>
          <a:p>
            <a:pPr algn="r" rtl="1"/>
            <a:r>
              <a:rPr lang="ar-MA" sz="2600" dirty="0" smtClean="0"/>
              <a:t>مساعدة التلاميذ على الاقتناع بمحدودية الإجراءات التي قاموا </a:t>
            </a:r>
            <a:r>
              <a:rPr lang="ar-MA" sz="2600" dirty="0" err="1" smtClean="0"/>
              <a:t>بها</a:t>
            </a:r>
            <a:r>
              <a:rPr lang="ar-MA" sz="2600" dirty="0" smtClean="0"/>
              <a:t>.</a:t>
            </a:r>
            <a:endParaRPr lang="fr-FR" sz="2600" dirty="0" smtClean="0"/>
          </a:p>
          <a:p>
            <a:pPr algn="r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29454" y="214290"/>
            <a:ext cx="1800180" cy="5000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rtl="1"/>
            <a:r>
              <a:rPr lang="ar-MA" sz="2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الحقل </a:t>
            </a:r>
            <a:r>
              <a:rPr lang="ar-MA" sz="24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المفاهيمي</a:t>
            </a:r>
            <a:endParaRPr lang="fr-FR" sz="24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868" y="2928934"/>
            <a:ext cx="171451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المفهوم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6116" y="1285860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المركّبة ” المشكلات ”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071802" y="1785926"/>
            <a:ext cx="278608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المشكلات التي يمكن يمكن حلّها بفعالية  بتوظيف هذا المفهوم.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3143248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المركّبة ” التقنيات ”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14282" y="3714752"/>
            <a:ext cx="242889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مجموعة القواعد والتقنيات والخوارزميات التي تسمح بتفعيل هذا المفهوم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86116" y="4786322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المركّبة ” الخواص ”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286116" y="5357826"/>
            <a:ext cx="242889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مجموعة </a:t>
            </a:r>
            <a:r>
              <a:rPr lang="ar-MA" dirty="0" err="1" smtClean="0">
                <a:solidFill>
                  <a:schemeClr val="tx1"/>
                </a:solidFill>
              </a:rPr>
              <a:t>التعاريف</a:t>
            </a:r>
            <a:r>
              <a:rPr lang="ar-MA" dirty="0" smtClean="0">
                <a:solidFill>
                  <a:schemeClr val="tx1"/>
                </a:solidFill>
              </a:rPr>
              <a:t> والخواص والمبرهنات التي تُبرر التقنيات المستعملة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3636" y="3643314"/>
            <a:ext cx="242889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المشكلات التي يمكن  بتوظيف هذا المفهوم.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15074" y="3214686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المركّبة ” المشكلات ”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214290"/>
            <a:ext cx="4157634" cy="5000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rtl="1"/>
            <a:r>
              <a:rPr lang="ar-MA" sz="24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الحقل </a:t>
            </a:r>
            <a:r>
              <a:rPr lang="ar-MA" sz="2400" b="1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المفاهيمي</a:t>
            </a:r>
            <a:r>
              <a:rPr lang="ar-MA" sz="24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” الأعداد العشرية“</a:t>
            </a:r>
            <a:endParaRPr lang="fr-FR" sz="24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571868" y="3214686"/>
            <a:ext cx="171451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المفهوم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6116" y="1428736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المشكلات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285984" y="1857364"/>
            <a:ext cx="4500594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المشكلات  تتعلق بما يأتي: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القياس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المقارنة ، تحويل الوحدات ، النظام الستيني ، 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( فقرة التعمّق من الأبواب 1 ، 2 ، 3 ) على الخصوص 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3571876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التقنيات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42844" y="4071942"/>
            <a:ext cx="3071834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ctr" rtl="1">
              <a:buAutoNum type="arabicPeriod"/>
            </a:pPr>
            <a:r>
              <a:rPr lang="ar-MA" sz="1600" dirty="0" smtClean="0">
                <a:solidFill>
                  <a:schemeClr val="tx1"/>
                </a:solidFill>
              </a:rPr>
              <a:t>الانتقال من كتابة كسرية إلى كتابة  على شكل كسر عشري والعكس </a:t>
            </a:r>
            <a:r>
              <a:rPr lang="ar-MA" sz="1400" dirty="0" smtClean="0">
                <a:solidFill>
                  <a:srgbClr val="FF0000"/>
                </a:solidFill>
              </a:rPr>
              <a:t>(صفحة 13)</a:t>
            </a:r>
            <a:endParaRPr lang="ar-MA" sz="1600" dirty="0" smtClean="0">
              <a:solidFill>
                <a:srgbClr val="FF0000"/>
              </a:solidFill>
            </a:endParaRPr>
          </a:p>
          <a:p>
            <a:pPr marL="342900" indent="-342900" algn="ctr" rtl="1">
              <a:buAutoNum type="arabicPeriod"/>
            </a:pPr>
            <a:r>
              <a:rPr lang="ar-MA" sz="1600" dirty="0" smtClean="0">
                <a:solidFill>
                  <a:schemeClr val="tx1"/>
                </a:solidFill>
              </a:rPr>
              <a:t>مقارنة عددين عشريين </a:t>
            </a:r>
            <a:r>
              <a:rPr lang="ar-MA" sz="1400" dirty="0" smtClean="0">
                <a:solidFill>
                  <a:srgbClr val="FF0000"/>
                </a:solidFill>
              </a:rPr>
              <a:t>( صفحة 17)</a:t>
            </a:r>
          </a:p>
          <a:p>
            <a:pPr marL="342900" indent="-342900" algn="r" rtl="1">
              <a:buAutoNum type="arabicPeriod"/>
            </a:pPr>
            <a:r>
              <a:rPr lang="ar-MA" sz="1600" dirty="0" smtClean="0">
                <a:solidFill>
                  <a:schemeClr val="tx1"/>
                </a:solidFill>
              </a:rPr>
              <a:t>تقنية جمع </a:t>
            </a:r>
            <a:r>
              <a:rPr lang="ar-MA" sz="1600" dirty="0" err="1" smtClean="0">
                <a:solidFill>
                  <a:schemeClr val="tx1"/>
                </a:solidFill>
              </a:rPr>
              <a:t>وطرحعددين</a:t>
            </a:r>
            <a:r>
              <a:rPr lang="ar-MA" sz="1600" dirty="0" smtClean="0">
                <a:solidFill>
                  <a:schemeClr val="tx1"/>
                </a:solidFill>
              </a:rPr>
              <a:t> عشريين.</a:t>
            </a:r>
          </a:p>
          <a:p>
            <a:pPr marL="342900" indent="-342900" algn="r" rtl="1">
              <a:buAutoNum type="arabicPeriod"/>
            </a:pPr>
            <a:r>
              <a:rPr lang="ar-MA" sz="1600" dirty="0" smtClean="0">
                <a:solidFill>
                  <a:schemeClr val="tx1"/>
                </a:solidFill>
              </a:rPr>
              <a:t>طريقة ضرب عددين عشريين ( عدد الأرقام بعد </a:t>
            </a:r>
            <a:r>
              <a:rPr lang="ar-MA" sz="1600" dirty="0" err="1" smtClean="0">
                <a:solidFill>
                  <a:schemeClr val="tx1"/>
                </a:solidFill>
              </a:rPr>
              <a:t>الفصلة</a:t>
            </a:r>
            <a:r>
              <a:rPr lang="ar-MA" sz="1600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 algn="r" rtl="1">
              <a:buAutoNum type="arabicPeriod"/>
            </a:pPr>
            <a:r>
              <a:rPr lang="ar-MA" sz="1600" dirty="0" smtClean="0">
                <a:solidFill>
                  <a:schemeClr val="tx1"/>
                </a:solidFill>
              </a:rPr>
              <a:t>إزاحة الفاصلة عند ضرب عدد في 10،100، 1000.</a:t>
            </a:r>
          </a:p>
          <a:p>
            <a:pPr marL="342900" indent="-342900" algn="r" rtl="1">
              <a:buAutoNum type="arabicPeriod"/>
            </a:pPr>
            <a:r>
              <a:rPr lang="ar-MA" sz="1600" dirty="0" smtClean="0">
                <a:solidFill>
                  <a:schemeClr val="tx1"/>
                </a:solidFill>
              </a:rPr>
              <a:t>................</a:t>
            </a:r>
          </a:p>
          <a:p>
            <a:pPr marL="342900" indent="-342900" algn="r" rtl="1">
              <a:buAutoNum type="arabicPeriod"/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8992" y="4429132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الخواص 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286116" y="5000636"/>
            <a:ext cx="2500330" cy="1142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MA" dirty="0" smtClean="0">
                <a:solidFill>
                  <a:schemeClr val="tx1"/>
                </a:solidFill>
              </a:rPr>
              <a:t>1.خواص الكسور العشرية.</a:t>
            </a:r>
          </a:p>
          <a:p>
            <a:pPr algn="r" rtl="1"/>
            <a:r>
              <a:rPr lang="ar-MA" dirty="0" smtClean="0">
                <a:solidFill>
                  <a:schemeClr val="tx1"/>
                </a:solidFill>
              </a:rPr>
              <a:t>2. تبرير تقنية ضرب عددين عشريين </a:t>
            </a:r>
            <a:r>
              <a:rPr lang="ar-MA" sz="1400" dirty="0" smtClean="0">
                <a:solidFill>
                  <a:srgbClr val="FF0000"/>
                </a:solidFill>
              </a:rPr>
              <a:t>( صفحة 42)</a:t>
            </a:r>
          </a:p>
          <a:p>
            <a:pPr algn="r"/>
            <a:r>
              <a:rPr lang="ar-MA" sz="1400" dirty="0" smtClean="0">
                <a:solidFill>
                  <a:schemeClr val="tx1"/>
                </a:solidFill>
              </a:rPr>
              <a:t>3. ..................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72198" y="4214818"/>
            <a:ext cx="2643206" cy="2357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الكسر العشري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الجزء الصحيح ، الجزء العشري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الكتابة العشرية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القيمة المقرّبة بالنقصان إلى الوحدة 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حصر عدد عشري</a:t>
            </a:r>
          </a:p>
          <a:p>
            <a:pPr algn="ctr"/>
            <a:r>
              <a:rPr lang="ar-MA" dirty="0" smtClean="0">
                <a:solidFill>
                  <a:schemeClr val="tx1"/>
                </a:solidFill>
              </a:rPr>
              <a:t>حدّا مجموع ، عاملا </a:t>
            </a:r>
            <a:r>
              <a:rPr lang="ar-MA" dirty="0" err="1" smtClean="0">
                <a:solidFill>
                  <a:schemeClr val="tx1"/>
                </a:solidFill>
              </a:rPr>
              <a:t>الجداء</a:t>
            </a:r>
            <a:r>
              <a:rPr lang="ar-MA" dirty="0" smtClean="0">
                <a:solidFill>
                  <a:schemeClr val="tx1"/>
                </a:solidFill>
              </a:rPr>
              <a:t> ، مجموع ، فرق ، مثلا </a:t>
            </a:r>
            <a:r>
              <a:rPr lang="ar-MA" sz="1400" dirty="0" smtClean="0">
                <a:solidFill>
                  <a:srgbClr val="FF0000"/>
                </a:solidFill>
              </a:rPr>
              <a:t>( </a:t>
            </a:r>
            <a:r>
              <a:rPr lang="ar-MA" sz="1400" dirty="0" err="1" smtClean="0">
                <a:solidFill>
                  <a:srgbClr val="FF0000"/>
                </a:solidFill>
              </a:rPr>
              <a:t>ت</a:t>
            </a:r>
            <a:r>
              <a:rPr lang="ar-MA" sz="1400" dirty="0" smtClean="0">
                <a:solidFill>
                  <a:srgbClr val="FF0000"/>
                </a:solidFill>
              </a:rPr>
              <a:t> 1 ص32 ، ت1 ص48،...)</a:t>
            </a:r>
            <a:endParaRPr lang="ar-MA" dirty="0" smtClean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6512" y="3500438"/>
            <a:ext cx="228601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 </a:t>
            </a:r>
            <a:r>
              <a:rPr lang="ar-MA" dirty="0" err="1" smtClean="0"/>
              <a:t>التعابير</a:t>
            </a:r>
            <a:r>
              <a:rPr lang="ar-MA" smtClean="0"/>
              <a:t> والمصطلحات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928662" y="1142984"/>
            <a:ext cx="7543808" cy="52864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M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نشاط</a:t>
            </a:r>
            <a:r>
              <a:rPr kumimoji="0" lang="ar-M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lang="ar-MA" sz="2800" dirty="0" smtClean="0">
                <a:solidFill>
                  <a:schemeClr val="bg1"/>
                </a:solidFill>
              </a:rPr>
              <a:t>ضع مكان النقاط  الرمز المناسب: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ar-MA" sz="2800" dirty="0" smtClean="0">
                <a:solidFill>
                  <a:schemeClr val="bg1"/>
                </a:solidFill>
              </a:rPr>
              <a:t> &lt; أو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ar-MA" sz="2800" dirty="0" smtClean="0">
                <a:solidFill>
                  <a:schemeClr val="bg1"/>
                </a:solidFill>
              </a:rPr>
              <a:t>˂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dirty="0" smtClean="0">
                <a:solidFill>
                  <a:schemeClr val="bg1"/>
                </a:solidFill>
              </a:rPr>
              <a:t>3,4…3,12 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ar-MA" sz="2800" b="1" dirty="0" smtClean="0">
                <a:solidFill>
                  <a:srgbClr val="FF0000"/>
                </a:solidFill>
              </a:rPr>
              <a:t>إجابة</a:t>
            </a:r>
            <a:r>
              <a:rPr lang="ar-MA" sz="2800" dirty="0" smtClean="0">
                <a:solidFill>
                  <a:schemeClr val="bg1"/>
                </a:solidFill>
              </a:rPr>
              <a:t> : </a:t>
            </a:r>
            <a:r>
              <a:rPr lang="fr-FR" sz="2800" dirty="0" smtClean="0">
                <a:solidFill>
                  <a:schemeClr val="bg1"/>
                </a:solidFill>
              </a:rPr>
              <a:t>3,4</a:t>
            </a:r>
            <a:r>
              <a:rPr lang="ar-MA" sz="2800" dirty="0" smtClean="0">
                <a:solidFill>
                  <a:schemeClr val="bg1"/>
                </a:solidFill>
              </a:rPr>
              <a:t> ˂</a:t>
            </a:r>
            <a:r>
              <a:rPr lang="fr-FR" sz="2800" dirty="0" smtClean="0">
                <a:solidFill>
                  <a:schemeClr val="bg1"/>
                </a:solidFill>
              </a:rPr>
              <a:t>3,12 </a:t>
            </a:r>
            <a:endParaRPr lang="ar-MA" sz="2800" dirty="0" smtClean="0">
              <a:solidFill>
                <a:schemeClr val="bg1"/>
              </a:solidFill>
            </a:endParaRPr>
          </a:p>
          <a:p>
            <a:pPr marL="342900" indent="-342900" algn="r" rtl="1">
              <a:spcBef>
                <a:spcPct val="20000"/>
              </a:spcBef>
            </a:pPr>
            <a:r>
              <a:rPr lang="ar-MA" sz="2800" dirty="0" smtClean="0">
                <a:solidFill>
                  <a:schemeClr val="bg1"/>
                </a:solidFill>
              </a:rPr>
              <a:t>مع العلم أن التلميذ يستعمل جيّدا الرمزين &lt; </a:t>
            </a:r>
            <a:r>
              <a:rPr lang="ar-MA" sz="2800" dirty="0" err="1" smtClean="0">
                <a:solidFill>
                  <a:schemeClr val="bg1"/>
                </a:solidFill>
              </a:rPr>
              <a:t>و</a:t>
            </a:r>
            <a:r>
              <a:rPr lang="ar-MA" sz="2800" dirty="0" smtClean="0">
                <a:solidFill>
                  <a:schemeClr val="bg1"/>
                </a:solidFill>
              </a:rPr>
              <a:t> ˂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ar-MA" sz="2800" b="1" dirty="0" smtClean="0">
                <a:solidFill>
                  <a:srgbClr val="FF0000"/>
                </a:solidFill>
              </a:rPr>
              <a:t>التعليمة:</a:t>
            </a:r>
          </a:p>
          <a:p>
            <a:pPr marL="342900" indent="-342900" algn="r" rtl="1">
              <a:spcBef>
                <a:spcPct val="20000"/>
              </a:spcBef>
            </a:pPr>
            <a:r>
              <a:rPr lang="ar-MA" sz="2800" dirty="0" smtClean="0">
                <a:solidFill>
                  <a:srgbClr val="FF0000"/>
                </a:solidFill>
              </a:rPr>
              <a:t> </a:t>
            </a:r>
            <a:r>
              <a:rPr lang="ar-MA" sz="2800" dirty="0" smtClean="0">
                <a:solidFill>
                  <a:schemeClr val="bg1"/>
                </a:solidFill>
              </a:rPr>
              <a:t>المطلوب:</a:t>
            </a:r>
          </a:p>
          <a:p>
            <a:pPr marL="514350" indent="-514350" algn="r" rtl="1">
              <a:spcBef>
                <a:spcPct val="20000"/>
              </a:spcBef>
              <a:buFont typeface="+mj-lt"/>
              <a:buAutoNum type="arabicPeriod"/>
            </a:pPr>
            <a:r>
              <a:rPr lang="ar-MA" sz="28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r" rtl="1">
              <a:spcBef>
                <a:spcPct val="20000"/>
              </a:spcBef>
              <a:buFont typeface="+mj-lt"/>
              <a:buAutoNum type="arabicPeriod"/>
            </a:pPr>
            <a:r>
              <a:rPr kumimoji="0" lang="ar-M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اقتراح طريقة معالجة.</a:t>
            </a:r>
          </a:p>
          <a:p>
            <a:pPr marL="514350" indent="-514350" algn="r" rtl="1">
              <a:spcBef>
                <a:spcPct val="20000"/>
              </a:spcBef>
            </a:pPr>
            <a:r>
              <a:rPr lang="ar-MA" sz="2800" dirty="0" smtClean="0">
                <a:solidFill>
                  <a:schemeClr val="bg1"/>
                </a:solidFill>
              </a:rPr>
              <a:t>طريقة العمل : عمل ثنائي لمدة 15د ( تحليل الخطأ)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500990" cy="654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rtl="1"/>
            <a:r>
              <a:rPr lang="ar-MA" dirty="0" smtClean="0"/>
              <a:t>تحليل أخطاء التلاميذ ووضع خطّة للمعالجة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التعليمة</a:t>
            </a:r>
            <a:r>
              <a:rPr lang="ar-MA" dirty="0" smtClean="0"/>
              <a:t> </a:t>
            </a:r>
            <a:r>
              <a:rPr lang="ar-MA" sz="2800" b="1" dirty="0" smtClean="0">
                <a:solidFill>
                  <a:srgbClr val="FF0000"/>
                </a:solidFill>
              </a:rPr>
              <a:t>:</a:t>
            </a:r>
          </a:p>
          <a:p>
            <a:pPr algn="r" rtl="1">
              <a:buNone/>
            </a:pPr>
            <a:r>
              <a:rPr lang="ar-MA" dirty="0" smtClean="0">
                <a:solidFill>
                  <a:schemeClr val="bg1"/>
                </a:solidFill>
              </a:rPr>
              <a:t>         المطلوب تحليل الخطأ المرتكب</a:t>
            </a:r>
            <a:r>
              <a:rPr lang="ar-MA" sz="2400" dirty="0" smtClean="0">
                <a:solidFill>
                  <a:schemeClr val="bg1"/>
                </a:solidFill>
              </a:rPr>
              <a:t>.(وضع فرضيات حول أسبابه)</a:t>
            </a:r>
            <a:endParaRPr lang="ar-MA" dirty="0" smtClean="0">
              <a:solidFill>
                <a:schemeClr val="bg1"/>
              </a:solidFill>
            </a:endParaRPr>
          </a:p>
          <a:p>
            <a:pPr algn="r" rtl="1"/>
            <a:r>
              <a:rPr lang="ar-MA" sz="2800" b="1" dirty="0" smtClean="0">
                <a:solidFill>
                  <a:srgbClr val="FF0000"/>
                </a:solidFill>
              </a:rPr>
              <a:t>طريقة</a:t>
            </a:r>
            <a:r>
              <a:rPr lang="ar-MA" dirty="0" smtClean="0">
                <a:solidFill>
                  <a:schemeClr val="bg1"/>
                </a:solidFill>
              </a:rPr>
              <a:t> </a:t>
            </a:r>
            <a:r>
              <a:rPr lang="ar-MA" sz="2800" b="1" dirty="0" smtClean="0">
                <a:solidFill>
                  <a:srgbClr val="FF0000"/>
                </a:solidFill>
              </a:rPr>
              <a:t>العمل:</a:t>
            </a:r>
          </a:p>
          <a:p>
            <a:pPr algn="r" rtl="1">
              <a:buNone/>
            </a:pPr>
            <a:r>
              <a:rPr lang="ar-MA" dirty="0" smtClean="0">
                <a:solidFill>
                  <a:schemeClr val="bg1"/>
                </a:solidFill>
              </a:rPr>
              <a:t>    عمل ثنائي لمدّة 15د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857752" y="274638"/>
            <a:ext cx="3829048" cy="58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rtl="1"/>
            <a:r>
              <a:rPr lang="ar-MA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1. تحليل الخطأ المرتكب</a:t>
            </a:r>
            <a:endParaRPr lang="fr-FR" sz="40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8860" y="274638"/>
            <a:ext cx="6257940" cy="654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rtl="1"/>
            <a:r>
              <a:rPr lang="ar-MA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①تحليل </a:t>
            </a:r>
            <a:r>
              <a:rPr lang="ar-MA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يستند إلى نقص في المعارف:</a:t>
            </a:r>
            <a:r>
              <a:rPr lang="fr-FR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40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1"/>
          </a:xfrm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r>
              <a:rPr lang="ar-MA" sz="2600" dirty="0" smtClean="0"/>
              <a:t>يُفسر </a:t>
            </a:r>
            <a:r>
              <a:rPr lang="ar-MA" sz="2600" dirty="0" smtClean="0"/>
              <a:t>الخطأ بوجود  نقص </a:t>
            </a:r>
            <a:r>
              <a:rPr lang="ar-MA" sz="2600" dirty="0" smtClean="0"/>
              <a:t>معيّن على مستوى المعارف.</a:t>
            </a:r>
            <a:endParaRPr lang="fr-FR" sz="2600" dirty="0" smtClean="0"/>
          </a:p>
          <a:p>
            <a:pPr algn="r" rtl="1"/>
            <a:r>
              <a:rPr lang="ar-MA" sz="2600" dirty="0" smtClean="0"/>
              <a:t>النقص يمكن  معرفته من خلال الأهداف الجزئية المتدرجة في الصعوبة والمتعلّقة بمقارنة عددين عشريين :</a:t>
            </a:r>
            <a:endParaRPr lang="fr-FR" sz="2600" dirty="0" smtClean="0"/>
          </a:p>
          <a:p>
            <a:pPr lvl="1" algn="r" rtl="1">
              <a:buFont typeface="Courier New" pitchFamily="49" charset="0"/>
              <a:buChar char="o"/>
            </a:pPr>
            <a:r>
              <a:rPr lang="ar-MA" dirty="0" smtClean="0"/>
              <a:t>معرفة مقارنة عددين عشريين </a:t>
            </a:r>
            <a:r>
              <a:rPr lang="ar-MA" dirty="0" err="1" smtClean="0"/>
              <a:t>بجزئين</a:t>
            </a:r>
            <a:r>
              <a:rPr lang="ar-MA" dirty="0" smtClean="0"/>
              <a:t> صحيحين مختلفين.</a:t>
            </a:r>
            <a:endParaRPr lang="fr-FR" dirty="0" smtClean="0"/>
          </a:p>
          <a:p>
            <a:pPr lvl="1" algn="r" rtl="1">
              <a:buFont typeface="Courier New" pitchFamily="49" charset="0"/>
              <a:buChar char="o"/>
            </a:pPr>
            <a:r>
              <a:rPr lang="ar-MA" dirty="0" smtClean="0"/>
              <a:t>معرفة مقارنة عددين عشريين  لهما نفس الجزء الصحيح وجزأيهما العشريين يتشكلان من نفس العدد من الأرقام.</a:t>
            </a:r>
            <a:endParaRPr lang="fr-FR" dirty="0" smtClean="0"/>
          </a:p>
          <a:p>
            <a:pPr lvl="1" algn="r" rtl="1">
              <a:buFont typeface="Courier New" pitchFamily="49" charset="0"/>
              <a:buChar char="o"/>
            </a:pPr>
            <a:r>
              <a:rPr lang="ar-MA" dirty="0" smtClean="0"/>
              <a:t>معرفة تساوي عددين عشريين  (مثلا </a:t>
            </a:r>
            <a:r>
              <a:rPr lang="fr-FR" dirty="0" smtClean="0"/>
              <a:t>3,4=3,40</a:t>
            </a:r>
            <a:r>
              <a:rPr lang="ar-MA" dirty="0" smtClean="0"/>
              <a:t>).</a:t>
            </a:r>
            <a:endParaRPr lang="fr-FR" dirty="0" smtClean="0"/>
          </a:p>
          <a:p>
            <a:pPr lvl="1" algn="r" rtl="1">
              <a:buFont typeface="Courier New" pitchFamily="49" charset="0"/>
              <a:buChar char="o"/>
            </a:pPr>
            <a:r>
              <a:rPr lang="ar-MA" dirty="0" smtClean="0"/>
              <a:t>معرفة مقارنة عددين عشريين  لهما نفس الجزء الصحيح وجزأيهما العشريين يتشكلان من عدد مختلف  من الأرقام.</a:t>
            </a:r>
            <a:endParaRPr lang="fr-FR" dirty="0" smtClean="0"/>
          </a:p>
          <a:p>
            <a:pPr algn="r" rtl="1">
              <a:buNone/>
            </a:pPr>
            <a:r>
              <a:rPr lang="ar-MA" sz="3000" dirty="0" smtClean="0"/>
              <a:t>           (أنظر الكتاب </a:t>
            </a:r>
            <a:r>
              <a:rPr lang="ar-MA" sz="3000" dirty="0" smtClean="0"/>
              <a:t>المدرسي </a:t>
            </a:r>
            <a:r>
              <a:rPr lang="ar-MA" sz="3000" dirty="0" err="1" smtClean="0"/>
              <a:t>ص</a:t>
            </a:r>
            <a:r>
              <a:rPr lang="ar-MA" sz="3000" dirty="0" smtClean="0"/>
              <a:t> </a:t>
            </a:r>
            <a:r>
              <a:rPr lang="ar-MA" sz="2100" dirty="0" smtClean="0"/>
              <a:t>17</a:t>
            </a:r>
            <a:r>
              <a:rPr lang="ar-MA" sz="3000" dirty="0" smtClean="0"/>
              <a:t>)</a:t>
            </a:r>
            <a:endParaRPr lang="fr-FR" sz="3000" dirty="0" smtClean="0"/>
          </a:p>
          <a:p>
            <a:pPr algn="r" rtl="1"/>
            <a:r>
              <a:rPr lang="ar-MA" sz="3000" dirty="0" smtClean="0"/>
              <a:t>فالخطأ المرتكب يبيّن أنّ الهدف الأخير لم </a:t>
            </a:r>
            <a:r>
              <a:rPr lang="ar-MA" sz="3000" dirty="0" smtClean="0"/>
              <a:t>يتحقق.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9322" y="274638"/>
            <a:ext cx="2757478" cy="6540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rtl="1"/>
            <a:r>
              <a:rPr lang="ar-MA" sz="36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المعالجة</a:t>
            </a:r>
            <a:endParaRPr lang="fr-FR" sz="36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ar-MA" dirty="0" smtClean="0"/>
              <a:t>عند البحث عن مصدر النقص يمكن التفكير في أنّ:</a:t>
            </a:r>
            <a:endParaRPr lang="fr-FR" dirty="0" smtClean="0"/>
          </a:p>
          <a:p>
            <a:pPr lvl="3" algn="r" rtl="1"/>
            <a:r>
              <a:rPr lang="ar-MA" sz="2400" dirty="0" smtClean="0">
                <a:solidFill>
                  <a:srgbClr val="FF0000"/>
                </a:solidFill>
                <a:latin typeface="Albertus MT"/>
              </a:rPr>
              <a:t>◄</a:t>
            </a:r>
            <a:r>
              <a:rPr lang="ar-MA" sz="2400" dirty="0" smtClean="0"/>
              <a:t>التلميذ </a:t>
            </a:r>
            <a:r>
              <a:rPr lang="ar-MA" sz="2400" dirty="0" smtClean="0"/>
              <a:t>لم يكن منتبها أثناء الحصّة.</a:t>
            </a:r>
            <a:endParaRPr lang="fr-FR" sz="2400" dirty="0" smtClean="0"/>
          </a:p>
          <a:p>
            <a:pPr lvl="3" algn="r" rtl="1"/>
            <a:r>
              <a:rPr lang="ar-MA" sz="2400" dirty="0" smtClean="0">
                <a:solidFill>
                  <a:srgbClr val="FF0000"/>
                </a:solidFill>
                <a:latin typeface="Albertus MT"/>
              </a:rPr>
              <a:t>◄</a:t>
            </a:r>
            <a:r>
              <a:rPr lang="ar-MA" sz="2400" dirty="0" smtClean="0"/>
              <a:t>التلميذ </a:t>
            </a:r>
            <a:r>
              <a:rPr lang="ar-MA" sz="2400" dirty="0" smtClean="0"/>
              <a:t>لم يقم بحل التمارين التي كّلّف </a:t>
            </a:r>
            <a:r>
              <a:rPr lang="ar-MA" sz="2400" dirty="0" err="1" smtClean="0"/>
              <a:t>بها</a:t>
            </a:r>
            <a:r>
              <a:rPr lang="ar-MA" sz="2400" dirty="0" smtClean="0"/>
              <a:t> </a:t>
            </a:r>
            <a:r>
              <a:rPr lang="ar-MA" sz="2400" dirty="0" smtClean="0"/>
              <a:t>.</a:t>
            </a:r>
            <a:endParaRPr lang="ar-MA" sz="2400" dirty="0" smtClean="0"/>
          </a:p>
          <a:p>
            <a:pPr lvl="3" algn="r" rtl="1"/>
            <a:r>
              <a:rPr lang="ar-MA" sz="2400" dirty="0" smtClean="0">
                <a:solidFill>
                  <a:srgbClr val="FF0000"/>
                </a:solidFill>
                <a:latin typeface="Albertus MT"/>
              </a:rPr>
              <a:t>◄</a:t>
            </a:r>
            <a:r>
              <a:rPr lang="ar-MA" sz="2400" dirty="0" smtClean="0"/>
              <a:t>......... </a:t>
            </a:r>
            <a:endParaRPr lang="fr-FR" sz="2400" dirty="0" smtClean="0"/>
          </a:p>
          <a:p>
            <a:pPr algn="r" rtl="1"/>
            <a:r>
              <a:rPr lang="ar-MA" dirty="0" smtClean="0"/>
              <a:t>مثل هذه الفرضيات لا يمكن استبعادها ، وحينئذ نعتمد في المعالجة على  : إعادة الشرح ، اقتراح أمثلة وتمارين ، ...</a:t>
            </a:r>
            <a:endParaRPr lang="fr-FR" dirty="0" smtClean="0"/>
          </a:p>
          <a:p>
            <a:pPr algn="r" rtl="1"/>
            <a:r>
              <a:rPr lang="ar-MA" dirty="0" smtClean="0"/>
              <a:t>إنّ إعادة الشرح تمكّن التلميذ بتفادي الخطأ في الوقت الحاضر لكن يعود إليه  بعد مرور وقت طويل ويشعر الأستاذ بأنّه لا يوجد حل مع هذا التلميذ فيتركه.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7254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rtl="1"/>
            <a:r>
              <a:rPr lang="ar-MA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②تحليل يستند إلى إجراءات معيّنة:</a:t>
            </a:r>
            <a:r>
              <a:rPr lang="fr-FR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40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61488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1" algn="r" rtl="1">
              <a:buNone/>
            </a:pPr>
            <a:r>
              <a:rPr lang="ar-MA" sz="2000" dirty="0" smtClean="0"/>
              <a:t>يهدف هذا النوع من التحليل إلى  وضع فرضيات حول الإجراءات التي استخدمها التلميذ والتي كان نتيجتها الخطأ .</a:t>
            </a:r>
            <a:endParaRPr lang="fr-FR" sz="2000" dirty="0" smtClean="0"/>
          </a:p>
          <a:p>
            <a:pPr lvl="1" algn="r" rtl="1"/>
            <a:r>
              <a:rPr lang="ar-MA" sz="2000" dirty="0" smtClean="0"/>
              <a:t>بالنسبية إلى الخطأ السابق :</a:t>
            </a:r>
            <a:endParaRPr lang="fr-FR" sz="2000" dirty="0" smtClean="0"/>
          </a:p>
          <a:p>
            <a:pPr lvl="1" algn="r" rtl="1">
              <a:buNone/>
            </a:pPr>
            <a:r>
              <a:rPr lang="ar-MA" sz="1800" dirty="0" smtClean="0">
                <a:solidFill>
                  <a:srgbClr val="FF0000"/>
                </a:solidFill>
                <a:latin typeface="Albertus MT"/>
              </a:rPr>
              <a:t>◄</a:t>
            </a:r>
            <a:r>
              <a:rPr lang="ar-MA" sz="1800" dirty="0" smtClean="0">
                <a:solidFill>
                  <a:srgbClr val="FF0000"/>
                </a:solidFill>
              </a:rPr>
              <a:t>الفرضية </a:t>
            </a:r>
            <a:r>
              <a:rPr lang="ar-MA" sz="1800" dirty="0" smtClean="0">
                <a:solidFill>
                  <a:srgbClr val="FF0000"/>
                </a:solidFill>
              </a:rPr>
              <a:t>الأولى:</a:t>
            </a:r>
            <a:endParaRPr lang="fr-FR" sz="1800" dirty="0" smtClean="0">
              <a:solidFill>
                <a:srgbClr val="FF0000"/>
              </a:solidFill>
            </a:endParaRPr>
          </a:p>
          <a:p>
            <a:pPr lvl="1" algn="r" rtl="1"/>
            <a:r>
              <a:rPr lang="ar-MA" sz="2000" dirty="0" smtClean="0"/>
              <a:t>قام التلميذ بمقارنة </a:t>
            </a:r>
            <a:r>
              <a:rPr lang="ar-MA" sz="2000" dirty="0" err="1" smtClean="0"/>
              <a:t>الجزءين</a:t>
            </a:r>
            <a:r>
              <a:rPr lang="ar-MA" sz="2000" dirty="0" smtClean="0"/>
              <a:t> الصحيحين للعددين </a:t>
            </a:r>
            <a:r>
              <a:rPr lang="fr-FR" sz="2000" dirty="0" smtClean="0"/>
              <a:t>3,4 </a:t>
            </a:r>
            <a:r>
              <a:rPr lang="ar-MA" sz="2000" dirty="0" smtClean="0"/>
              <a:t> و </a:t>
            </a:r>
            <a:r>
              <a:rPr lang="fr-FR" sz="2000" dirty="0" smtClean="0"/>
              <a:t>3,12   </a:t>
            </a:r>
            <a:r>
              <a:rPr lang="ar-MA" sz="2000" dirty="0" smtClean="0"/>
              <a:t> واستخلص أنّهما متساويين. ثمّ قارن بين </a:t>
            </a:r>
            <a:r>
              <a:rPr lang="ar-MA" sz="2000" dirty="0" err="1" smtClean="0"/>
              <a:t>الجزئين</a:t>
            </a:r>
            <a:r>
              <a:rPr lang="ar-MA" sz="2000" dirty="0" smtClean="0"/>
              <a:t> الموجودين على يمين الفاصلة باعتبارهما عددين طبيعيين ، فالعدد 4 أصغر من العدد 12 وبالتالي فإنّ :</a:t>
            </a:r>
            <a:r>
              <a:rPr lang="fr-FR" sz="2000" dirty="0" smtClean="0"/>
              <a:t> 3,12  ˂  3,4  .</a:t>
            </a:r>
          </a:p>
          <a:p>
            <a:pPr lvl="1" algn="r" rtl="1">
              <a:buNone/>
            </a:pPr>
            <a:r>
              <a:rPr lang="ar-MA" sz="1600" b="1" dirty="0" smtClean="0">
                <a:solidFill>
                  <a:srgbClr val="FF0000"/>
                </a:solidFill>
                <a:latin typeface="Albertus MT"/>
              </a:rPr>
              <a:t>◄</a:t>
            </a:r>
            <a:r>
              <a:rPr lang="ar-MA" sz="1600" b="1" dirty="0" smtClean="0">
                <a:solidFill>
                  <a:srgbClr val="FF0000"/>
                </a:solidFill>
              </a:rPr>
              <a:t>الفرضية </a:t>
            </a:r>
            <a:r>
              <a:rPr lang="ar-MA" sz="1600" b="1" dirty="0" smtClean="0">
                <a:solidFill>
                  <a:srgbClr val="FF0000"/>
                </a:solidFill>
              </a:rPr>
              <a:t>الثانية:</a:t>
            </a:r>
            <a:endParaRPr lang="fr-FR" sz="1600" b="1" dirty="0" smtClean="0">
              <a:solidFill>
                <a:srgbClr val="FF0000"/>
              </a:solidFill>
            </a:endParaRPr>
          </a:p>
          <a:p>
            <a:pPr lvl="1" algn="r" rtl="1"/>
            <a:r>
              <a:rPr lang="ar-MA" sz="2000" dirty="0" smtClean="0"/>
              <a:t>قام التلميذ بمقارنة عدد الأرقام في الكتابتين العشريتين للعددين</a:t>
            </a:r>
            <a:r>
              <a:rPr lang="fr-FR" sz="2000" dirty="0" smtClean="0"/>
              <a:t>3,4 </a:t>
            </a:r>
            <a:r>
              <a:rPr lang="ar-MA" sz="2000" dirty="0" smtClean="0"/>
              <a:t> ( يتكوّن من رقمين)  </a:t>
            </a:r>
            <a:r>
              <a:rPr lang="ar-MA" sz="2000" dirty="0" err="1" smtClean="0"/>
              <a:t>و</a:t>
            </a:r>
            <a:r>
              <a:rPr lang="fr-FR" sz="2000" dirty="0" smtClean="0"/>
              <a:t>3,12   </a:t>
            </a:r>
            <a:r>
              <a:rPr lang="ar-MA" sz="2000" dirty="0" smtClean="0"/>
              <a:t>( يتكوّن من ثلاثة أرقام) .</a:t>
            </a:r>
            <a:endParaRPr lang="fr-FR" sz="2000" dirty="0" smtClean="0"/>
          </a:p>
          <a:p>
            <a:pPr lvl="1" algn="r" rtl="1"/>
            <a:r>
              <a:rPr lang="ar-MA" sz="2000" dirty="0" smtClean="0"/>
              <a:t>إنّ تحليل خطأ استنادا إلى إجراءات " إجراءات التلميذ" يفترض أنّ الخطأ هو نتيجة تفعيل تلك الإجراءات  يمكن أن تكون خاطئة إلاّ أن لها  أنها تستند إلى خلفية  منطقية من وجهن نظر معيّنة.</a:t>
            </a:r>
            <a:endParaRPr lang="fr-FR" sz="2000" dirty="0" smtClean="0"/>
          </a:p>
          <a:p>
            <a:pPr lvl="1" algn="r" rtl="1"/>
            <a:r>
              <a:rPr lang="ar-MA" sz="2000" dirty="0" smtClean="0"/>
              <a:t>طريقة </a:t>
            </a:r>
            <a:r>
              <a:rPr lang="ar-MA" sz="2000" dirty="0" smtClean="0"/>
              <a:t>تحليل الخطأ لها علاقة بطريقة </a:t>
            </a:r>
            <a:r>
              <a:rPr lang="ar-MA" sz="2000" dirty="0" smtClean="0"/>
              <a:t>التدريس.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543428" cy="5825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0000"/>
          </a:bodyPr>
          <a:lstStyle/>
          <a:p>
            <a:pPr rtl="1"/>
            <a:r>
              <a:rPr lang="ar-MA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خلفيات الإجراءات السابقة :</a:t>
            </a:r>
            <a:r>
              <a:rPr lang="fr-FR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4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endParaRPr lang="fr-FR" sz="40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35785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r" rtl="1"/>
            <a:r>
              <a:rPr lang="ar-MA" dirty="0" smtClean="0">
                <a:solidFill>
                  <a:srgbClr val="FF0000"/>
                </a:solidFill>
              </a:rPr>
              <a:t>الإجراء </a:t>
            </a:r>
            <a:r>
              <a:rPr lang="ar-MA" dirty="0" smtClean="0">
                <a:solidFill>
                  <a:srgbClr val="FF0000"/>
                </a:solidFill>
              </a:rPr>
              <a:t>الأول:</a:t>
            </a:r>
            <a:endParaRPr lang="fr-FR" dirty="0" smtClean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MA" dirty="0" err="1" smtClean="0"/>
              <a:t>ماهي</a:t>
            </a:r>
            <a:r>
              <a:rPr lang="ar-MA" dirty="0" smtClean="0"/>
              <a:t> المعارف التي يستند إليها الإجراء الأول ؟</a:t>
            </a:r>
            <a:endParaRPr lang="fr-FR" dirty="0" smtClean="0"/>
          </a:p>
          <a:p>
            <a:pPr algn="r" rtl="1"/>
            <a:r>
              <a:rPr lang="ar-MA" dirty="0" smtClean="0"/>
              <a:t>إنّ التلميذ يقارن جيّدا  عددين طبيعيين ، لكنه يعتبر العدد العشري ( الكتابة العشري) كتجاور عددين طبيعيين  بينهما فاصلة.( تصوّر خاطئ). فالعدد </a:t>
            </a:r>
            <a:r>
              <a:rPr lang="fr-FR" dirty="0" smtClean="0"/>
              <a:t>3,4</a:t>
            </a:r>
            <a:r>
              <a:rPr lang="ar-MA" dirty="0" smtClean="0"/>
              <a:t> ما هو إلاّ تجاور العددين </a:t>
            </a:r>
            <a:r>
              <a:rPr lang="fr-FR" dirty="0" smtClean="0"/>
              <a:t>3</a:t>
            </a:r>
            <a:r>
              <a:rPr lang="ar-MA" dirty="0" smtClean="0"/>
              <a:t>و</a:t>
            </a:r>
            <a:r>
              <a:rPr lang="fr-FR" dirty="0" smtClean="0"/>
              <a:t>4</a:t>
            </a:r>
            <a:r>
              <a:rPr lang="ar-MA" dirty="0" smtClean="0"/>
              <a:t> بينهما فاصلة.</a:t>
            </a:r>
            <a:endParaRPr lang="fr-FR" dirty="0" smtClean="0"/>
          </a:p>
          <a:p>
            <a:pPr algn="r" rtl="1"/>
            <a:r>
              <a:rPr lang="ar-MA" dirty="0" smtClean="0"/>
              <a:t>أنّ هذا التصوّر ليس وليد الصدفة ، فله ما يبرره:</a:t>
            </a:r>
            <a:endParaRPr lang="fr-FR" dirty="0" smtClean="0"/>
          </a:p>
          <a:p>
            <a:pPr lvl="1" algn="r" rtl="1"/>
            <a:r>
              <a:rPr lang="ar-MA" dirty="0" smtClean="0"/>
              <a:t>فأول ما تعرّف التلميذ على الفاصلة كان في اللغات ( الفاصلة تفصل بين جمل).</a:t>
            </a:r>
            <a:endParaRPr lang="fr-FR" dirty="0" smtClean="0"/>
          </a:p>
          <a:p>
            <a:pPr lvl="1" algn="r" rtl="1"/>
            <a:r>
              <a:rPr lang="ar-MA" dirty="0" smtClean="0"/>
              <a:t>عادة ما نقرأ العدد </a:t>
            </a:r>
            <a:r>
              <a:rPr lang="fr-FR" dirty="0" smtClean="0"/>
              <a:t>3,4 </a:t>
            </a:r>
            <a:r>
              <a:rPr lang="ar-MA" dirty="0" smtClean="0"/>
              <a:t> " ثلاثة" فاصل "أربعة" </a:t>
            </a:r>
            <a:endParaRPr lang="fr-FR" dirty="0" smtClean="0"/>
          </a:p>
          <a:p>
            <a:pPr lvl="1" algn="r" rtl="1"/>
            <a:r>
              <a:rPr lang="ar-MA" dirty="0" smtClean="0"/>
              <a:t>في بعض كتب التعليم الابتدائي تمّ تدريس العدد العشري انطلاق من وحدات القياس</a:t>
            </a:r>
            <a:r>
              <a:rPr lang="fr-FR" dirty="0" smtClean="0"/>
              <a:t>   3m 12cm</a:t>
            </a:r>
            <a:r>
              <a:rPr lang="ar-MA" dirty="0" smtClean="0"/>
              <a:t>  تُكتب </a:t>
            </a:r>
            <a:r>
              <a:rPr lang="fr-FR" dirty="0" smtClean="0"/>
              <a:t>3,4m</a:t>
            </a:r>
            <a:r>
              <a:rPr lang="ar-MA" dirty="0" smtClean="0"/>
              <a:t> فيستخلص التلميذ أنّ العدد 3 هو عدد طبيعي يُمثل الأمتار  والعدد الطبيعي 4 يمثل السنتمترات.</a:t>
            </a:r>
            <a:endParaRPr lang="fr-FR" dirty="0" smtClean="0"/>
          </a:p>
          <a:p>
            <a:pPr lvl="1" algn="r" rtl="1"/>
            <a:r>
              <a:rPr lang="ar-MA" dirty="0" smtClean="0"/>
              <a:t>بعض التمارين تعزز هذا التصور الخاطئ </a:t>
            </a:r>
            <a:endParaRPr lang="fr-FR" dirty="0" smtClean="0"/>
          </a:p>
          <a:p>
            <a:pPr lvl="1" algn="r" rtl="1"/>
            <a:r>
              <a:rPr lang="ar-MA" dirty="0" smtClean="0"/>
              <a:t> الجزء الصحيح للعدد </a:t>
            </a:r>
            <a:r>
              <a:rPr lang="fr-FR" dirty="0" smtClean="0"/>
              <a:t>3,4</a:t>
            </a:r>
            <a:r>
              <a:rPr lang="ar-MA" dirty="0" smtClean="0"/>
              <a:t> هو 3  والجزء العشري له هو 4.( عوض </a:t>
            </a:r>
            <a:r>
              <a:rPr lang="fr-FR" dirty="0" smtClean="0"/>
              <a:t>0,4</a:t>
            </a:r>
            <a:r>
              <a:rPr lang="ar-MA" dirty="0" smtClean="0"/>
              <a:t> ).</a:t>
            </a:r>
            <a:endParaRPr lang="fr-FR" dirty="0" smtClean="0"/>
          </a:p>
          <a:p>
            <a:pPr lvl="1" algn="r" rtl="1"/>
            <a:r>
              <a:rPr lang="ar-MA" dirty="0" smtClean="0"/>
              <a:t>التصور السّابق صحيح في حالات معيّنة لذلك يعتقد التلاميذ أنّه صحيح في الحالات الأخرى.( صحيح من أجل عددين  لهما نفس عدد الأرقام بعد الفاصلة (  </a:t>
            </a:r>
            <a:r>
              <a:rPr lang="fr-FR" dirty="0" smtClean="0"/>
              <a:t> 3.41</a:t>
            </a:r>
            <a:r>
              <a:rPr lang="ar-MA" dirty="0" smtClean="0"/>
              <a:t>و</a:t>
            </a:r>
            <a:r>
              <a:rPr lang="fr-FR" dirty="0" smtClean="0"/>
              <a:t>3.21</a:t>
            </a:r>
            <a:r>
              <a:rPr lang="ar-MA" dirty="0" smtClean="0"/>
              <a:t> ) وفي </a:t>
            </a:r>
            <a:r>
              <a:rPr lang="ar-MA" dirty="0" err="1" smtClean="0"/>
              <a:t>حلات</a:t>
            </a:r>
            <a:r>
              <a:rPr lang="ar-MA" dirty="0" smtClean="0"/>
              <a:t> أخرى مثل (  </a:t>
            </a:r>
            <a:r>
              <a:rPr lang="fr-FR" dirty="0" smtClean="0"/>
              <a:t> 3.57</a:t>
            </a:r>
            <a:r>
              <a:rPr lang="ar-MA" dirty="0" smtClean="0"/>
              <a:t>و</a:t>
            </a:r>
            <a:r>
              <a:rPr lang="fr-FR" dirty="0" smtClean="0"/>
              <a:t>3.4</a:t>
            </a:r>
            <a:r>
              <a:rPr lang="ar-MA" dirty="0" smtClean="0"/>
              <a:t> ) </a:t>
            </a:r>
            <a:r>
              <a:rPr lang="ar-MA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924</Words>
  <Application>Microsoft Office PowerPoint</Application>
  <PresentationFormat>Affichage à l'écran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جوانب تدريس مفهوم رياضي </vt:lpstr>
      <vt:lpstr>الحقل المفاهيمي</vt:lpstr>
      <vt:lpstr>الحقل المفاهيمي ” الأعداد العشرية“</vt:lpstr>
      <vt:lpstr>تحليل أخطاء التلاميذ ووضع خطّة للمعالجة </vt:lpstr>
      <vt:lpstr>1. تحليل الخطأ المرتكب</vt:lpstr>
      <vt:lpstr>①تحليل يستند إلى نقص في المعارف: </vt:lpstr>
      <vt:lpstr>المعالجة</vt:lpstr>
      <vt:lpstr>②تحليل يستند إلى إجراءات معيّنة: </vt:lpstr>
      <vt:lpstr>خلفيات الإجراءات السابقة : </vt:lpstr>
      <vt:lpstr>الإجراء الثاني: </vt:lpstr>
      <vt:lpstr>خلاصة :  </vt:lpstr>
      <vt:lpstr>المعالجة</vt:lpstr>
    </vt:vector>
  </TitlesOfParts>
  <Company>qlubicwin7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المعالجة التربوية </dc:title>
  <dc:creator>qlubic7</dc:creator>
  <cp:lastModifiedBy>qlubic7</cp:lastModifiedBy>
  <cp:revision>31</cp:revision>
  <dcterms:created xsi:type="dcterms:W3CDTF">2016-09-30T09:26:46Z</dcterms:created>
  <dcterms:modified xsi:type="dcterms:W3CDTF">2016-09-30T19:46:53Z</dcterms:modified>
</cp:coreProperties>
</file>